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762" r:id="rId6"/>
    <p:sldId id="413" r:id="rId7"/>
    <p:sldId id="657" r:id="rId8"/>
    <p:sldId id="664" r:id="rId9"/>
    <p:sldId id="565" r:id="rId10"/>
    <p:sldId id="268" r:id="rId11"/>
    <p:sldId id="260" r:id="rId12"/>
    <p:sldId id="261" r:id="rId13"/>
    <p:sldId id="263" r:id="rId14"/>
    <p:sldId id="665" r:id="rId15"/>
    <p:sldId id="258" r:id="rId16"/>
    <p:sldId id="666" r:id="rId17"/>
    <p:sldId id="264" r:id="rId18"/>
    <p:sldId id="265" r:id="rId19"/>
    <p:sldId id="266" r:id="rId20"/>
    <p:sldId id="267" r:id="rId21"/>
    <p:sldId id="270" r:id="rId22"/>
    <p:sldId id="271" r:id="rId23"/>
    <p:sldId id="662" r:id="rId24"/>
    <p:sldId id="661" r:id="rId25"/>
    <p:sldId id="672" r:id="rId26"/>
    <p:sldId id="273" r:id="rId27"/>
    <p:sldId id="275" r:id="rId28"/>
    <p:sldId id="673" r:id="rId29"/>
    <p:sldId id="278" r:id="rId30"/>
    <p:sldId id="281" r:id="rId31"/>
    <p:sldId id="285" r:id="rId32"/>
    <p:sldId id="675" r:id="rId33"/>
    <p:sldId id="289" r:id="rId34"/>
    <p:sldId id="291" r:id="rId35"/>
    <p:sldId id="292" r:id="rId36"/>
    <p:sldId id="293" r:id="rId37"/>
    <p:sldId id="676" r:id="rId38"/>
    <p:sldId id="298" r:id="rId39"/>
    <p:sldId id="299" r:id="rId40"/>
    <p:sldId id="303" r:id="rId41"/>
    <p:sldId id="677" r:id="rId42"/>
    <p:sldId id="678" r:id="rId43"/>
    <p:sldId id="680" r:id="rId44"/>
    <p:sldId id="315" r:id="rId45"/>
    <p:sldId id="740" r:id="rId46"/>
    <p:sldId id="745" r:id="rId47"/>
    <p:sldId id="743" r:id="rId48"/>
    <p:sldId id="744" r:id="rId49"/>
    <p:sldId id="747" r:id="rId50"/>
    <p:sldId id="748" r:id="rId51"/>
    <p:sldId id="319" r:id="rId52"/>
    <p:sldId id="763" r:id="rId53"/>
    <p:sldId id="764" r:id="rId54"/>
    <p:sldId id="766" r:id="rId55"/>
    <p:sldId id="337" r:id="rId56"/>
    <p:sldId id="338" r:id="rId57"/>
    <p:sldId id="767" r:id="rId58"/>
    <p:sldId id="768" r:id="rId59"/>
    <p:sldId id="339" r:id="rId60"/>
    <p:sldId id="769" r:id="rId61"/>
    <p:sldId id="761" r:id="rId62"/>
    <p:sldId id="760" r:id="rId63"/>
    <p:sldId id="832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前面有提到，這個空白部分，可以視同為</a:t>
            </a:r>
            <a:r>
              <a:rPr lang="en-US" altLang="zh-TW"/>
              <a:t>main.c</a:t>
            </a:r>
            <a:r>
              <a:rPr lang="zh-TW" altLang="en-US"/>
              <a:t>裡的</a:t>
            </a:r>
            <a:r>
              <a:rPr lang="en-US" altLang="zh-TW"/>
              <a:t>while loop</a:t>
            </a:r>
            <a:endParaRPr lang="en-US" altLang="zh-TW"/>
          </a:p>
          <a:p>
            <a:r>
              <a:rPr lang="zh-TW" altLang="en-US"/>
              <a:t>但有些程式只有打算讓他跑一次。</a:t>
            </a:r>
            <a:endParaRPr lang="zh-TW" altLang="en-US"/>
          </a:p>
          <a:p>
            <a:r>
              <a:rPr lang="zh-TW" altLang="en-US"/>
              <a:t>所以這時候，就要使用</a:t>
            </a:r>
            <a:r>
              <a:rPr lang="en-US" altLang="zh-TW"/>
              <a:t>simulink</a:t>
            </a:r>
            <a:r>
              <a:rPr lang="zh-TW" altLang="en-US"/>
              <a:t>的物件來實現</a:t>
            </a:r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如果不想用變數來存放</a:t>
            </a:r>
            <a:r>
              <a:rPr lang="en-US" altLang="zh-TW"/>
              <a:t>status</a:t>
            </a:r>
            <a:r>
              <a:rPr lang="zh-TW" altLang="en-US"/>
              <a:t>的話，就需要幫她接一個空接的物件</a:t>
            </a:r>
            <a:endParaRPr lang="zh-TW" altLang="en-US"/>
          </a:p>
          <a:p>
            <a:r>
              <a:rPr lang="zh-TW" altLang="en-US"/>
              <a:t>不然</a:t>
            </a:r>
            <a:r>
              <a:rPr lang="en-US" altLang="zh-TW"/>
              <a:t>simulink</a:t>
            </a:r>
            <a:r>
              <a:rPr lang="zh-TW" altLang="en-US"/>
              <a:t>再生成程式的時候，不會生成你這個</a:t>
            </a:r>
            <a:r>
              <a:rPr lang="en-US" altLang="zh-TW"/>
              <a:t>block</a:t>
            </a:r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>
                <a:sym typeface="+mn-ea"/>
              </a:rPr>
              <a:t>今天，因為</a:t>
            </a:r>
            <a:r>
              <a:rPr lang="en-US" altLang="zh-TW">
                <a:sym typeface="+mn-ea"/>
              </a:rPr>
              <a:t>nxp function</a:t>
            </a:r>
            <a:r>
              <a:rPr lang="zh-TW" altLang="en-US">
                <a:sym typeface="+mn-ea"/>
              </a:rPr>
              <a:t>已經將我們的資料封包分開了，</a:t>
            </a:r>
            <a:endParaRPr lang="zh-TW" altLang="en-US"/>
          </a:p>
          <a:p>
            <a:r>
              <a:rPr lang="zh-TW" altLang="en-US">
                <a:sym typeface="+mn-ea"/>
              </a:rPr>
              <a:t>我們的</a:t>
            </a:r>
            <a:r>
              <a:rPr lang="en-US" altLang="zh-TW">
                <a:sym typeface="+mn-ea"/>
              </a:rPr>
              <a:t>can data</a:t>
            </a:r>
            <a:r>
              <a:rPr lang="zh-TW" altLang="en-US">
                <a:sym typeface="+mn-ea"/>
              </a:rPr>
              <a:t>變成</a:t>
            </a:r>
            <a:r>
              <a:rPr lang="en-US" altLang="zh-TW">
                <a:sym typeface="+mn-ea"/>
              </a:rPr>
              <a:t>raw data</a:t>
            </a:r>
            <a:endParaRPr lang="en-US" altLang="zh-TW"/>
          </a:p>
          <a:p>
            <a:r>
              <a:rPr lang="zh-TW" altLang="en-US">
                <a:sym typeface="+mn-ea"/>
              </a:rPr>
              <a:t>所以我們需要重製我們的</a:t>
            </a:r>
            <a:r>
              <a:rPr lang="en-US" altLang="zh-TW">
                <a:sym typeface="+mn-ea"/>
              </a:rPr>
              <a:t>can msg</a:t>
            </a:r>
            <a:endParaRPr lang="en-US" altLang="zh-TW"/>
          </a:p>
          <a:p>
            <a:r>
              <a:rPr lang="zh-TW" altLang="en-US">
                <a:sym typeface="+mn-ea"/>
              </a:rPr>
              <a:t>也就是先用</a:t>
            </a:r>
            <a:r>
              <a:rPr lang="en-US" altLang="zh-TW">
                <a:sym typeface="+mn-ea"/>
              </a:rPr>
              <a:t>can pack</a:t>
            </a:r>
            <a:r>
              <a:rPr lang="zh-TW" altLang="en-US">
                <a:sym typeface="+mn-ea"/>
              </a:rPr>
              <a:t>打包成一包</a:t>
            </a:r>
            <a:r>
              <a:rPr lang="en-US" altLang="zh-TW">
                <a:sym typeface="+mn-ea"/>
              </a:rPr>
              <a:t>can msg</a:t>
            </a:r>
            <a:r>
              <a:rPr lang="zh-TW" altLang="en-US">
                <a:sym typeface="+mn-ea"/>
              </a:rPr>
              <a:t>再利用</a:t>
            </a:r>
            <a:r>
              <a:rPr lang="en-US" altLang="zh-TW">
                <a:sym typeface="+mn-ea"/>
              </a:rPr>
              <a:t>can unpack</a:t>
            </a:r>
            <a:r>
              <a:rPr lang="zh-TW" altLang="en-US">
                <a:sym typeface="+mn-ea"/>
              </a:rPr>
              <a:t>來解包</a:t>
            </a:r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按一下以編輯標題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按一下以編輯副標題</a:t>
            </a:r>
            <a:endParaRPr lang="zh-TW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TW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按一下以編輯標題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lang="zh-TW" altLang="en-US"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TW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TW" altLang="en-US" smtClean="0"/>
            </a:fld>
            <a:endParaRPr lang="zh-TW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TW" altLang="en-US" smtClean="0"/>
            </a:fld>
            <a:endParaRPr lang="zh-TW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>
                <a:sym typeface="+mn-ea"/>
              </a:rPr>
              <a:t>按一下以編輯母片標題樣</a:t>
            </a:r>
            <a:r>
              <a:rPr lang="zh-TW" altLang="en-US" dirty="0"/>
              <a:t>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TW" altLang="en-US" dirty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TW" altLang="en-US" dirty="0"/>
              <a:t>单击此处编辑母版文本样式</a:t>
            </a:r>
            <a:endParaRPr lang="zh-TW" altLang="en-US" dirty="0"/>
          </a:p>
          <a:p>
            <a:pPr lvl="1"/>
            <a:r>
              <a:rPr lang="zh-TW" altLang="en-US" dirty="0"/>
              <a:t>第二级</a:t>
            </a:r>
            <a:endParaRPr lang="zh-TW" altLang="en-US" dirty="0"/>
          </a:p>
          <a:p>
            <a:pPr lvl="2"/>
            <a:r>
              <a:rPr lang="zh-TW" altLang="en-US" dirty="0"/>
              <a:t>第三级</a:t>
            </a:r>
            <a:endParaRPr lang="zh-TW" altLang="en-US" dirty="0"/>
          </a:p>
          <a:p>
            <a:pPr lvl="3"/>
            <a:r>
              <a:rPr lang="zh-TW" altLang="en-US" dirty="0"/>
              <a:t>第四级</a:t>
            </a:r>
            <a:endParaRPr lang="zh-TW" altLang="en-US" dirty="0"/>
          </a:p>
          <a:p>
            <a:pPr lvl="4"/>
            <a:r>
              <a:rPr lang="zh-TW" altLang="en-US" dirty="0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altLang="en-US" smtClean="0"/>
            </a:fld>
            <a:endParaRPr lang="zh-TW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9882" y="3689985"/>
            <a:ext cx="10852237" cy="950984"/>
          </a:xfrm>
        </p:spPr>
        <p:txBody>
          <a:bodyPr/>
          <a:lstStyle/>
          <a:p>
            <a:r>
              <a:rPr lang="en-US" altLang="zh-TW"/>
              <a:t>Owner: Jessie Tseng</a:t>
            </a:r>
            <a:endParaRPr lang="en-US" altLang="zh-TW"/>
          </a:p>
          <a:p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</a:rPr>
              <a:t>Date: 2024/11/25</a:t>
            </a:r>
            <a:endParaRPr lang="en-US" altLang="zh-TW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Simulink MBDT</a:t>
            </a:r>
            <a:endParaRPr lang="en-US" altLang="zh-TW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Create Simulink Project (3/4)</a:t>
            </a:r>
            <a:endParaRPr lang="zh-TW" altLang="en-US"/>
          </a:p>
        </p:txBody>
      </p:sp>
      <p:pic>
        <p:nvPicPr>
          <p:cNvPr id="4" name="內容版面配置區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6055" y="1419860"/>
            <a:ext cx="9279890" cy="5041265"/>
          </a:xfrm>
          <a:prstGeom prst="rect">
            <a:avLst/>
          </a:prstGeom>
        </p:spPr>
      </p:pic>
      <p:pic>
        <p:nvPicPr>
          <p:cNvPr id="3" name="內容版面配置區 3" descr="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7225" y="2242820"/>
            <a:ext cx="5924550" cy="2181225"/>
          </a:xfrm>
          <a:prstGeom prst="rect">
            <a:avLst/>
          </a:prstGeom>
        </p:spPr>
      </p:pic>
      <p:pic>
        <p:nvPicPr>
          <p:cNvPr id="6" name="內容版面配置區 3" descr="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1555" y="1079500"/>
            <a:ext cx="1842770" cy="1423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82545" y="1758950"/>
            <a:ext cx="825500" cy="330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2090420" y="1014095"/>
            <a:ext cx="2076450" cy="1628775"/>
          </a:xfrm>
          <a:prstGeom prst="wedgeRectCallout">
            <a:avLst>
              <a:gd name="adj1" fmla="val -60275"/>
              <a:gd name="adj2" fmla="val 1695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66870" y="1156970"/>
            <a:ext cx="127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Save As</a:t>
            </a:r>
            <a:endParaRPr lang="en-US" altLang="zh-TW"/>
          </a:p>
        </p:txBody>
      </p:sp>
      <p:sp>
        <p:nvSpPr>
          <p:cNvPr id="9" name="矩形 8"/>
          <p:cNvSpPr/>
          <p:nvPr/>
        </p:nvSpPr>
        <p:spPr>
          <a:xfrm>
            <a:off x="4700270" y="3657600"/>
            <a:ext cx="1654175" cy="330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354445" y="3289300"/>
            <a:ext cx="243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Enter Project Name</a:t>
            </a:r>
            <a:endParaRPr lang="en-US" altLang="zh-TW"/>
          </a:p>
        </p:txBody>
      </p:sp>
      <p:sp>
        <p:nvSpPr>
          <p:cNvPr id="11" name="矩形 10"/>
          <p:cNvSpPr/>
          <p:nvPr/>
        </p:nvSpPr>
        <p:spPr>
          <a:xfrm>
            <a:off x="9342120" y="4156075"/>
            <a:ext cx="558800" cy="330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510395" y="378777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</a:t>
            </a:r>
            <a:r>
              <a:rPr lang="en-US" altLang="zh-TW"/>
              <a:t> Save</a:t>
            </a:r>
            <a:endParaRPr lang="en-US" altLang="zh-T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Create Simulink Project (4/4)</a:t>
            </a:r>
            <a:endParaRPr lang="zh-TW" altLang="en-US"/>
          </a:p>
        </p:txBody>
      </p:sp>
      <p:pic>
        <p:nvPicPr>
          <p:cNvPr id="4" name="內容版面配置區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1267460"/>
            <a:ext cx="9373870" cy="50412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05635" y="3222625"/>
            <a:ext cx="384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600"/>
              <a:t>這個頁面下所設計的所有邏輯，會對應在</a:t>
            </a:r>
            <a:endParaRPr lang="en-US" altLang="zh-TW" sz="1600"/>
          </a:p>
        </p:txBody>
      </p:sp>
      <p:sp>
        <p:nvSpPr>
          <p:cNvPr id="3" name="文字方塊 2"/>
          <p:cNvSpPr txBox="1"/>
          <p:nvPr/>
        </p:nvSpPr>
        <p:spPr>
          <a:xfrm>
            <a:off x="1848485" y="2854325"/>
            <a:ext cx="104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7. </a:t>
            </a:r>
            <a:r>
              <a:rPr lang="en-US" altLang="zh-TW">
                <a:sym typeface="+mn-ea"/>
              </a:rPr>
              <a:t>Finish</a:t>
            </a:r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0120" y="2562225"/>
            <a:ext cx="1752600" cy="15621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767070" y="3400425"/>
            <a:ext cx="2324100" cy="381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TW" sz="4000" b="1">
                <a:solidFill>
                  <a:schemeClr val="accent1">
                    <a:lumMod val="75000"/>
                  </a:schemeClr>
                </a:solidFill>
              </a:rPr>
              <a:t>Example Project</a:t>
            </a:r>
            <a:endParaRPr lang="en-US" altLang="zh-TW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69925" y="4511675"/>
            <a:ext cx="10852150" cy="2020570"/>
          </a:xfrm>
        </p:spPr>
        <p:txBody>
          <a:bodyPr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CAN</a:t>
            </a:r>
            <a:endParaRPr lang="en-US" altLang="zh-TW" sz="1800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SPI</a:t>
            </a:r>
            <a:endParaRPr lang="en-US" altLang="zh-TW" sz="1800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DIO</a:t>
            </a:r>
            <a:endParaRPr lang="en-US" altLang="zh-TW" sz="1800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FreeMaster (Variable View)</a:t>
            </a:r>
            <a:endParaRPr lang="en-US" altLang="zh-TW" sz="1800">
              <a:solidFill>
                <a:schemeClr val="tx1"/>
              </a:solidFill>
            </a:endParaRPr>
          </a:p>
          <a:p>
            <a:endParaRPr lang="en-US" altLang="zh-TW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/>
          <a:p>
            <a:r>
              <a:rPr lang="en-US" altLang="zh-TW">
                <a:sym typeface="+mn-ea"/>
              </a:rPr>
              <a:t>System Architecture</a:t>
            </a:r>
            <a:endParaRPr lang="en-US" altLang="zh-TW"/>
          </a:p>
        </p:txBody>
      </p:sp>
      <p:pic>
        <p:nvPicPr>
          <p:cNvPr id="11" name="內容版面配置區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4890" y="1213485"/>
            <a:ext cx="9874885" cy="1345565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1304925" y="2559050"/>
            <a:ext cx="3267075" cy="4044315"/>
            <a:chOff x="1590" y="3928"/>
            <a:chExt cx="5145" cy="636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" y="4508"/>
              <a:ext cx="2968" cy="560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590" y="4237"/>
              <a:ext cx="5145" cy="60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729" y="3928"/>
              <a:ext cx="4868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r>
                <a:rPr lang="en-US" altLang="zh-TW" b="1">
                  <a:solidFill>
                    <a:srgbClr val="0070C0"/>
                  </a:solidFill>
                </a:rPr>
                <a:t>Main Function - While loop</a:t>
              </a:r>
              <a:endParaRPr lang="en-US" altLang="zh-TW" b="1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461125" y="2559050"/>
            <a:ext cx="4047490" cy="4044315"/>
            <a:chOff x="7805" y="4593"/>
            <a:chExt cx="6374" cy="636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4" y="5131"/>
              <a:ext cx="6127" cy="560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7805" y="4902"/>
              <a:ext cx="6375" cy="60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619" y="4593"/>
              <a:ext cx="4747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TW" b="1">
                  <a:solidFill>
                    <a:srgbClr val="00B050"/>
                  </a:solidFill>
                </a:rPr>
                <a:t>Can Rx Interrupt</a:t>
              </a:r>
              <a:endParaRPr lang="en-US" altLang="zh-TW" b="1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5" y="3121660"/>
            <a:ext cx="10852150" cy="1311910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TW" b="1">
                <a:solidFill>
                  <a:schemeClr val="accent1">
                    <a:lumMod val="75000"/>
                  </a:schemeClr>
                </a:solidFill>
                <a:sym typeface="+mn-ea"/>
              </a:rPr>
              <a:t>Example Project</a:t>
            </a:r>
            <a:br>
              <a:rPr lang="en-US" altLang="zh-TW" b="1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TW"/>
              <a:t>Hardware &amp; PIN Define</a:t>
            </a:r>
            <a:endParaRPr lang="en-US" alt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NXP MBDT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S32CT</a:t>
            </a:r>
            <a:endParaRPr lang="en-US" altLang="zh-TW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版面配置區 3" descr="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52955" y="1964690"/>
            <a:ext cx="8947785" cy="47015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Import MBDT Library Object (1/4)</a:t>
            </a:r>
            <a:endParaRPr lang="en-US" altLang="zh-TW"/>
          </a:p>
        </p:txBody>
      </p:sp>
      <p:pic>
        <p:nvPicPr>
          <p:cNvPr id="4" name="內容版面配置區 3" descr="7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00455" y="1261110"/>
            <a:ext cx="4632960" cy="12407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5700" y="1517015"/>
            <a:ext cx="544830" cy="9220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894080" y="1156335"/>
            <a:ext cx="4946650" cy="1395730"/>
          </a:xfrm>
          <a:prstGeom prst="wedgeRectCallout">
            <a:avLst>
              <a:gd name="adj1" fmla="val 18831"/>
              <a:gd name="adj2" fmla="val 57051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11375" y="1517015"/>
            <a:ext cx="37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</a:t>
            </a:r>
            <a:endParaRPr lang="en-US" altLang="zh-TW" b="1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3355" y="3225165"/>
            <a:ext cx="7656195" cy="31292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339975" y="3225165"/>
            <a:ext cx="37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</a:t>
            </a:r>
            <a:endParaRPr lang="en-US" altLang="zh-TW" b="1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595745" y="1378585"/>
            <a:ext cx="433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/>
              <a:t>這裡會列出所有</a:t>
            </a:r>
            <a:r>
              <a:rPr lang="en-US" altLang="zh-TW"/>
              <a:t>Simulink</a:t>
            </a:r>
            <a:r>
              <a:rPr lang="zh-TW" altLang="en-US"/>
              <a:t>能用的物件</a:t>
            </a:r>
            <a:endParaRPr lang="zh-TW" altLang="en-US"/>
          </a:p>
          <a:p>
            <a:r>
              <a:rPr lang="zh-TW" altLang="en-US"/>
              <a:t>包含</a:t>
            </a:r>
            <a:r>
              <a:rPr lang="en-US" altLang="zh-TW"/>
              <a:t>Example Project</a:t>
            </a:r>
            <a:endParaRPr lang="en-US" altLang="zh-TW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Import MBDT Library Object (2/4)</a:t>
            </a:r>
            <a:endParaRPr lang="zh-TW" altLang="en-US"/>
          </a:p>
        </p:txBody>
      </p:sp>
      <p:pic>
        <p:nvPicPr>
          <p:cNvPr id="6" name="內容版面配置區 5" descr="10_RefreshLibrary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56945" y="1518920"/>
            <a:ext cx="10565130" cy="43059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4800" y="2242820"/>
            <a:ext cx="2143125" cy="13811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00875" y="1874520"/>
            <a:ext cx="249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</a:t>
            </a:r>
            <a:r>
              <a:rPr lang="zh-TW" altLang="en-US"/>
              <a:t>點住自己想要的物件</a:t>
            </a:r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Import MBDT Library Object (3/4)</a:t>
            </a:r>
            <a:endParaRPr lang="zh-TW" altLang="en-US"/>
          </a:p>
        </p:txBody>
      </p:sp>
      <p:pic>
        <p:nvPicPr>
          <p:cNvPr id="4" name="內容版面配置區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0500" y="1296035"/>
            <a:ext cx="9271000" cy="50412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94675" y="3204845"/>
            <a:ext cx="1638300" cy="11531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991475" y="2712720"/>
            <a:ext cx="335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</a:t>
            </a:r>
            <a:r>
              <a:rPr lang="zh-TW" altLang="en-US"/>
              <a:t>把物件直接拖曳到</a:t>
            </a:r>
            <a:r>
              <a:rPr lang="en-US" altLang="zh-TW"/>
              <a:t>Simulink</a:t>
            </a:r>
            <a:r>
              <a:rPr lang="zh-TW" altLang="en-US"/>
              <a:t>上</a:t>
            </a:r>
            <a:endParaRPr lang="zh-TW" altLang="en-US"/>
          </a:p>
        </p:txBody>
      </p:sp>
      <p:pic>
        <p:nvPicPr>
          <p:cNvPr id="6" name="內容版面配置區 3" descr="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5375" y="2413635"/>
            <a:ext cx="3771900" cy="1337310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1018540" y="2413635"/>
            <a:ext cx="3848735" cy="1337945"/>
          </a:xfrm>
          <a:prstGeom prst="wedgeRectCallout">
            <a:avLst>
              <a:gd name="adj1" fmla="val 67571"/>
              <a:gd name="adj2" fmla="val 1108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162175" y="3322320"/>
            <a:ext cx="762000" cy="2965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852295" y="3286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</a:t>
            </a:r>
            <a:endParaRPr lang="en-US" altLang="zh-TW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Import MBDT Library Object (4/4)</a:t>
            </a:r>
            <a:endParaRPr lang="zh-TW" altLang="en-US"/>
          </a:p>
        </p:txBody>
      </p:sp>
      <p:pic>
        <p:nvPicPr>
          <p:cNvPr id="4" name="內容版面配置區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5420" y="1296035"/>
            <a:ext cx="9279890" cy="50412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314700" y="3369945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zh-TW" altLang="en-US"/>
              <a:t>引用</a:t>
            </a:r>
            <a:r>
              <a:rPr lang="en-US" altLang="zh-TW"/>
              <a:t>MBDT</a:t>
            </a:r>
            <a:r>
              <a:rPr lang="zh-TW" altLang="en-US"/>
              <a:t>內物件成功</a:t>
            </a:r>
            <a:endParaRPr lang="en-US" altLang="zh-TW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Hardware Setting (1/2)</a:t>
            </a:r>
            <a:endParaRPr lang="en-US" altLang="zh-TW"/>
          </a:p>
        </p:txBody>
      </p:sp>
      <p:pic>
        <p:nvPicPr>
          <p:cNvPr id="4" name="內容版面配置區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0" y="1916430"/>
            <a:ext cx="8590915" cy="4687570"/>
          </a:xfrm>
          <a:prstGeom prst="rect">
            <a:avLst/>
          </a:prstGeom>
        </p:spPr>
      </p:pic>
      <p:pic>
        <p:nvPicPr>
          <p:cNvPr id="3" name="內容版面配置區 3" descr="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3725" y="1250950"/>
            <a:ext cx="4911090" cy="972185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463550" y="1250950"/>
            <a:ext cx="5172075" cy="972185"/>
          </a:xfrm>
          <a:prstGeom prst="wedgeRectCallout">
            <a:avLst>
              <a:gd name="adj1" fmla="val 59097"/>
              <a:gd name="adj2" fmla="val 29422"/>
            </a:avLst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28825" y="1524000"/>
            <a:ext cx="381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400" b="1">
                <a:solidFill>
                  <a:srgbClr val="FF0000"/>
                </a:solidFill>
              </a:rPr>
              <a:t>1. </a:t>
            </a:r>
            <a:endParaRPr lang="zh-TW" altLang="en-US" sz="1400" b="1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9825" y="1423670"/>
            <a:ext cx="742950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0" name="內容版面配置區 3" descr="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8825" y="2401570"/>
            <a:ext cx="5143500" cy="4098290"/>
          </a:xfrm>
          <a:prstGeom prst="rect">
            <a:avLst/>
          </a:prstGeom>
        </p:spPr>
      </p:pic>
      <p:sp>
        <p:nvSpPr>
          <p:cNvPr id="11" name="矩形圖說文字 10"/>
          <p:cNvSpPr/>
          <p:nvPr/>
        </p:nvSpPr>
        <p:spPr>
          <a:xfrm>
            <a:off x="1748790" y="2376170"/>
            <a:ext cx="5438775" cy="4123055"/>
          </a:xfrm>
          <a:prstGeom prst="wedgeRectCallout">
            <a:avLst>
              <a:gd name="adj1" fmla="val 61140"/>
              <a:gd name="adj2" fmla="val 1388"/>
            </a:avLst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57775" y="4059555"/>
            <a:ext cx="742950" cy="3422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93725" y="1823085"/>
            <a:ext cx="742950" cy="191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4" name="內容版面配置區 3" descr="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67065" y="621665"/>
            <a:ext cx="3388360" cy="12014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23460" y="3500120"/>
            <a:ext cx="58851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TW" altLang="en-US"/>
              <a:t>可以看到跟前面</a:t>
            </a:r>
            <a:r>
              <a:rPr lang="en-US" altLang="zh-TW"/>
              <a:t>message box</a:t>
            </a:r>
            <a:r>
              <a:rPr lang="zh-TW" altLang="en-US"/>
              <a:t>跳出的開發版型號是一樣的</a:t>
            </a: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155825" y="3338830"/>
            <a:ext cx="1076325" cy="1612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831975" y="3265805"/>
            <a:ext cx="381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400" b="1">
                <a:solidFill>
                  <a:srgbClr val="FF0000"/>
                </a:solidFill>
              </a:rPr>
              <a:t>2. </a:t>
            </a:r>
            <a:endParaRPr lang="zh-TW" altLang="en-US" sz="1400" b="1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87750" y="4369435"/>
            <a:ext cx="60960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298825" y="4296410"/>
            <a:ext cx="381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400" b="1">
                <a:solidFill>
                  <a:srgbClr val="FF0000"/>
                </a:solidFill>
              </a:rPr>
              <a:t>3. </a:t>
            </a:r>
            <a:endParaRPr lang="zh-TW" altLang="en-US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 sz="4000" spc="3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altLang="zh-TW" sz="4000" spc="30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內容版面配置區 5"/>
          <p:cNvSpPr/>
          <p:nvPr>
            <p:ph idx="1"/>
          </p:nvPr>
        </p:nvSpPr>
        <p:spPr/>
        <p:txBody>
          <a:bodyPr/>
          <a:p>
            <a:r>
              <a:rPr lang="en-US" altLang="zh-TW" sz="1800" b="1">
                <a:solidFill>
                  <a:schemeClr val="accent5"/>
                </a:solidFill>
              </a:rPr>
              <a:t>Introduction</a:t>
            </a:r>
            <a:endParaRPr lang="en-US" altLang="zh-TW" sz="1800">
              <a:solidFill>
                <a:schemeClr val="accent5"/>
              </a:solidFill>
            </a:endParaRPr>
          </a:p>
          <a:p>
            <a:pPr marL="0" lvl="1"/>
            <a:r>
              <a:rPr lang="en-US" altLang="zh-TW" sz="1800" b="1">
                <a:solidFill>
                  <a:schemeClr val="accent5"/>
                </a:solidFill>
                <a:sym typeface="+mn-ea"/>
              </a:rPr>
              <a:t>Create Simulink Project</a:t>
            </a:r>
            <a:endParaRPr lang="en-US" altLang="zh-TW" sz="1800" b="1">
              <a:solidFill>
                <a:schemeClr val="accent5"/>
              </a:solidFill>
            </a:endParaRPr>
          </a:p>
          <a:p>
            <a:pPr marL="0" lvl="1"/>
            <a:r>
              <a:rPr lang="en-US" altLang="zh-TW" sz="1800" b="1">
                <a:solidFill>
                  <a:schemeClr val="accent5"/>
                </a:solidFill>
                <a:sym typeface="+mn-ea"/>
              </a:rPr>
              <a:t>Example Project</a:t>
            </a:r>
            <a:r>
              <a:rPr lang="en-US" altLang="zh-TW" sz="1800" b="1">
                <a:sym typeface="+mn-ea"/>
              </a:rPr>
              <a:t> </a:t>
            </a:r>
            <a:r>
              <a:rPr lang="en-US" altLang="zh-TW" sz="18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(AutoSAR) </a:t>
            </a:r>
            <a:endParaRPr lang="en-US" altLang="zh-TW" sz="18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altLang="zh-TW" sz="1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System Architecture</a:t>
            </a:r>
            <a:endParaRPr lang="en-US" altLang="zh-TW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TW" sz="1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Hardware &amp; PIN Define (MBDT) </a:t>
            </a:r>
            <a:endParaRPr lang="en-US" altLang="zh-TW" sz="1400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lvl="1"/>
            <a:r>
              <a:rPr lang="en-US" altLang="zh-TW" sz="1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Code Generation &amp; Variable View</a:t>
            </a:r>
            <a:endParaRPr lang="en-US" altLang="zh-TW" sz="1400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0" lvl="1"/>
            <a:r>
              <a:rPr lang="en-US" altLang="zh-TW" sz="1800" b="1">
                <a:solidFill>
                  <a:schemeClr val="accent5"/>
                </a:solidFill>
              </a:rPr>
              <a:t>Q&amp;A</a:t>
            </a:r>
            <a:r>
              <a:rPr lang="en-US" altLang="zh-TW" sz="1800" b="1"/>
              <a:t> </a:t>
            </a:r>
            <a:r>
              <a:rPr lang="en-US" altLang="zh-TW" sz="1800">
                <a:solidFill>
                  <a:schemeClr val="accent1">
                    <a:lumMod val="60000"/>
                    <a:lumOff val="40000"/>
                  </a:schemeClr>
                </a:solidFill>
              </a:rPr>
              <a:t>(non-AutoSAR)</a:t>
            </a:r>
            <a:endParaRPr lang="en-US" altLang="zh-TW" sz="18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1"/>
            <a:r>
              <a:rPr sz="1800" b="1">
                <a:solidFill>
                  <a:schemeClr val="accent5"/>
                </a:solidFill>
              </a:rPr>
              <a:t>Appendix </a:t>
            </a:r>
            <a:r>
              <a:rPr lang="en-US" altLang="zh-TW" sz="1800" b="1">
                <a:solidFill>
                  <a:schemeClr val="accent5"/>
                </a:solidFill>
              </a:rPr>
              <a:t>- </a:t>
            </a:r>
            <a:r>
              <a:rPr lang="en-US" altLang="zh-TW" b="1">
                <a:solidFill>
                  <a:schemeClr val="tx1">
                    <a:lumMod val="65000"/>
                    <a:lumOff val="35000"/>
                  </a:schemeClr>
                </a:solidFill>
              </a:rPr>
              <a:t>Can Msg Analysis</a:t>
            </a:r>
            <a:r>
              <a:rPr lang="en-US" altLang="zh-TW">
                <a:solidFill>
                  <a:schemeClr val="tx1">
                    <a:lumMod val="65000"/>
                    <a:lumOff val="35000"/>
                  </a:schemeClr>
                </a:solidFill>
              </a:rPr>
              <a:t> (Raw Data &amp; .DBC)</a:t>
            </a:r>
            <a:endParaRPr lang="en-US" altLang="zh-TW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zh-TW" sz="1800"/>
          </a:p>
          <a:p>
            <a:endParaRPr lang="en-US" altLang="zh-TW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Hardware Setting (2/2)</a:t>
            </a:r>
            <a:endParaRPr lang="zh-TW" altLang="en-US"/>
          </a:p>
        </p:txBody>
      </p:sp>
      <p:pic>
        <p:nvPicPr>
          <p:cNvPr id="4" name="內容版面配置區 3" descr="13_1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69570" y="1461770"/>
            <a:ext cx="5598160" cy="4526280"/>
          </a:xfrm>
          <a:prstGeom prst="rect">
            <a:avLst/>
          </a:prstGeom>
        </p:spPr>
      </p:pic>
      <p:pic>
        <p:nvPicPr>
          <p:cNvPr id="3" name="內容版面配置區 3" descr="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80785" y="1461770"/>
            <a:ext cx="5683885" cy="45262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88080" y="3383280"/>
            <a:ext cx="66675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76460" y="3383280"/>
            <a:ext cx="117348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8" name="內容版面配置區 6" descr="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92265" y="2472690"/>
            <a:ext cx="3084195" cy="7442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98660" y="3761740"/>
            <a:ext cx="1744345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6692265" y="2472690"/>
            <a:ext cx="2998470" cy="744220"/>
          </a:xfrm>
          <a:prstGeom prst="wedgeRectCallout">
            <a:avLst>
              <a:gd name="adj1" fmla="val 48601"/>
              <a:gd name="adj2" fmla="val 82935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05810" y="3014980"/>
            <a:ext cx="179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4. 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選擇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HW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型號</a:t>
            </a:r>
            <a:endParaRPr lang="zh-TW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690735" y="2660650"/>
            <a:ext cx="2742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6. 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選擇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Define Pin Tool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6460" y="5789930"/>
            <a:ext cx="67818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9472930" y="5421630"/>
            <a:ext cx="1285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7. 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Finish  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39405" y="4167505"/>
            <a:ext cx="66675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49210" y="3884930"/>
            <a:ext cx="590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5. 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l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PIN Define - S32CT (1/2)</a:t>
            </a:r>
            <a:endParaRPr lang="en-US" altLang="zh-TW"/>
          </a:p>
        </p:txBody>
      </p:sp>
      <p:pic>
        <p:nvPicPr>
          <p:cNvPr id="4" name="內容版面配置區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4545" y="1362710"/>
            <a:ext cx="9279890" cy="50412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983730" y="3963670"/>
            <a:ext cx="1447800" cy="875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431530" y="3785235"/>
            <a:ext cx="2388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r>
              <a:rPr lang="zh-TW" altLang="en-US"/>
              <a:t>點兩下</a:t>
            </a:r>
            <a:r>
              <a:rPr lang="en-US" altLang="zh-TW"/>
              <a:t>MBDT Block</a:t>
            </a:r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95" y="1950085"/>
            <a:ext cx="4562475" cy="4038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15415" y="474472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 </a:t>
            </a:r>
            <a:endParaRPr lang="en-US" altLang="zh-TW"/>
          </a:p>
        </p:txBody>
      </p:sp>
      <p:sp>
        <p:nvSpPr>
          <p:cNvPr id="8" name="矩形 7"/>
          <p:cNvSpPr/>
          <p:nvPr/>
        </p:nvSpPr>
        <p:spPr>
          <a:xfrm>
            <a:off x="1624330" y="5113020"/>
            <a:ext cx="2094865" cy="3136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24330" y="2887345"/>
            <a:ext cx="4266565" cy="7797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624330" y="3667125"/>
            <a:ext cx="3136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600">
                <a:solidFill>
                  <a:srgbClr val="FF0000"/>
                </a:solidFill>
              </a:rPr>
              <a:t>配置</a:t>
            </a:r>
            <a:r>
              <a:rPr lang="en-US" altLang="zh-TW" sz="1600">
                <a:solidFill>
                  <a:srgbClr val="FF0000"/>
                </a:solidFill>
              </a:rPr>
              <a:t>MBDT Function</a:t>
            </a:r>
            <a:r>
              <a:rPr lang="zh-TW" altLang="en-US" sz="1600">
                <a:solidFill>
                  <a:srgbClr val="FF0000"/>
                </a:solidFill>
              </a:rPr>
              <a:t>跟</a:t>
            </a:r>
            <a:r>
              <a:rPr lang="en-US" altLang="zh-TW" sz="1600">
                <a:solidFill>
                  <a:srgbClr val="FF0000"/>
                </a:solidFill>
              </a:rPr>
              <a:t>HW object</a:t>
            </a:r>
            <a:endParaRPr lang="en-US" altLang="zh-TW" sz="16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4200" y="1581785"/>
            <a:ext cx="32181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/>
              <a:t>跳出</a:t>
            </a:r>
            <a:r>
              <a:rPr lang="en-US" altLang="zh-TW"/>
              <a:t>Block Parameters </a:t>
            </a:r>
            <a:r>
              <a:rPr lang="zh-TW" altLang="en-US"/>
              <a:t>視窗</a:t>
            </a:r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4440555" y="5620385"/>
            <a:ext cx="843915" cy="3136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761230" y="5883275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600">
                <a:solidFill>
                  <a:srgbClr val="FF0000"/>
                </a:solidFill>
              </a:rPr>
              <a:t>查看物件的定義、使用方法</a:t>
            </a:r>
            <a:endParaRPr lang="zh-TW" alt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PIN Define - S32CT (2/2)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0225" y="1423035"/>
            <a:ext cx="9333230" cy="5041265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46400" y="1194435"/>
            <a:ext cx="2637790" cy="600075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2752725" y="1156970"/>
            <a:ext cx="2831465" cy="636905"/>
          </a:xfrm>
          <a:prstGeom prst="wedgeRectCallout">
            <a:avLst>
              <a:gd name="adj1" fmla="val -54395"/>
              <a:gd name="adj2" fmla="val 31754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8650" y="3736975"/>
            <a:ext cx="311658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en-US" altLang="zh-TW" b="1">
                <a:solidFill>
                  <a:srgbClr val="FF0000"/>
                </a:solidFill>
              </a:rPr>
              <a:t>4. </a:t>
            </a:r>
            <a:r>
              <a:rPr lang="zh-TW" altLang="en-US"/>
              <a:t>跳出</a:t>
            </a:r>
            <a:r>
              <a:rPr lang="en-US" altLang="zh-TW" b="1">
                <a:solidFill>
                  <a:srgbClr val="FF0000"/>
                </a:solidFill>
              </a:rPr>
              <a:t>S32CT</a:t>
            </a:r>
            <a:r>
              <a:rPr lang="zh-TW" altLang="en-US"/>
              <a:t>視窗 </a:t>
            </a:r>
            <a:endParaRPr lang="zh-TW" altLang="en-US"/>
          </a:p>
          <a:p>
            <a:pPr algn="l"/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(</a:t>
            </a: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配置方法與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S32DS</a:t>
            </a: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完全相同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en-US" altLang="zh-TW"/>
          </a:p>
        </p:txBody>
      </p:sp>
      <p:sp>
        <p:nvSpPr>
          <p:cNvPr id="12" name="矩形 11"/>
          <p:cNvSpPr/>
          <p:nvPr/>
        </p:nvSpPr>
        <p:spPr>
          <a:xfrm>
            <a:off x="3745230" y="1194435"/>
            <a:ext cx="178117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643880" y="1054735"/>
            <a:ext cx="459295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l"/>
            <a:r>
              <a:rPr lang="en-US" altLang="zh-TW" b="1">
                <a:solidFill>
                  <a:srgbClr val="FF0000"/>
                </a:solidFill>
              </a:rPr>
              <a:t>5. </a:t>
            </a:r>
            <a:r>
              <a:rPr lang="zh-TW" altLang="en-US"/>
              <a:t>完成配置後，記得要更新</a:t>
            </a:r>
            <a:r>
              <a:rPr lang="en-US" altLang="zh-TW"/>
              <a:t>Code</a:t>
            </a:r>
            <a:endParaRPr lang="en-US" altLang="zh-TW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5" y="3121660"/>
            <a:ext cx="10852150" cy="1311910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TW" b="1">
                <a:solidFill>
                  <a:schemeClr val="accent1">
                    <a:lumMod val="75000"/>
                  </a:schemeClr>
                </a:solidFill>
                <a:sym typeface="+mn-ea"/>
              </a:rPr>
              <a:t>Example Project</a:t>
            </a:r>
            <a:br>
              <a:rPr lang="en-US" altLang="zh-TW" b="1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TW"/>
              <a:t>Init Function</a:t>
            </a:r>
            <a:endParaRPr lang="en-US" alt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Subsystem (Custom Block)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Code Generation - Priority Level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Others - Terminator, Constant</a:t>
            </a:r>
            <a:endParaRPr lang="en-US" altLang="zh-TW" sz="1800">
              <a:solidFill>
                <a:schemeClr val="tx1"/>
              </a:solidFill>
            </a:endParaRPr>
          </a:p>
        </p:txBody>
      </p:sp>
      <p:pic>
        <p:nvPicPr>
          <p:cNvPr id="11" name="內容版面配置區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075" y="4644390"/>
            <a:ext cx="5969000" cy="8134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Initialize Function (1/3) </a:t>
            </a:r>
            <a:endParaRPr lang="en-US" altLang="zh-TW"/>
          </a:p>
        </p:txBody>
      </p:sp>
      <p:pic>
        <p:nvPicPr>
          <p:cNvPr id="4" name="內容版面配置區 3" descr="16"/>
          <p:cNvPicPr>
            <a:picLocks noChangeAspect="1"/>
          </p:cNvPicPr>
          <p:nvPr>
            <p:ph idx="1"/>
          </p:nvPr>
        </p:nvPicPr>
        <p:blipFill>
          <a:blip r:embed="rId1"/>
          <a:srcRect b="-226"/>
          <a:stretch>
            <a:fillRect/>
          </a:stretch>
        </p:blipFill>
        <p:spPr>
          <a:xfrm>
            <a:off x="617855" y="1485265"/>
            <a:ext cx="5787390" cy="450977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74750" y="2485390"/>
            <a:ext cx="45516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1. </a:t>
            </a:r>
            <a:r>
              <a:rPr lang="zh-TW" altLang="en-US"/>
              <a:t>在空白處點一下，然後輸入你想要的物件</a:t>
            </a:r>
            <a:endParaRPr lang="zh-TW" altLang="en-US"/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/>
              <a:t> </a:t>
            </a:r>
            <a:r>
              <a:rPr lang="zh-TW" altLang="en-US"/>
              <a:t>選擇後，按</a:t>
            </a:r>
            <a:r>
              <a:rPr lang="en-US" altLang="zh-TW"/>
              <a:t>enter</a:t>
            </a:r>
            <a:endParaRPr lang="en-US" altLang="zh-TW"/>
          </a:p>
        </p:txBody>
      </p:sp>
      <p:pic>
        <p:nvPicPr>
          <p:cNvPr id="3" name="內容版面配置區 3" descr="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1625" y="2531110"/>
            <a:ext cx="5238750" cy="2980055"/>
          </a:xfrm>
          <a:prstGeom prst="rect">
            <a:avLst/>
          </a:prstGeom>
        </p:spPr>
      </p:pic>
      <p:pic>
        <p:nvPicPr>
          <p:cNvPr id="7" name="內容版面配置區 3" descr="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0475" y="3347085"/>
            <a:ext cx="3999865" cy="2159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826250" y="2806700"/>
            <a:ext cx="449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</a:t>
            </a:r>
            <a:r>
              <a:rPr lang="zh-TW" altLang="en-US"/>
              <a:t>一個</a:t>
            </a:r>
            <a:r>
              <a:rPr lang="en-US" altLang="zh-TW"/>
              <a:t>function block</a:t>
            </a:r>
            <a:r>
              <a:rPr lang="zh-TW" altLang="en-US"/>
              <a:t>就建立出來了</a:t>
            </a: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24345" y="3190875"/>
            <a:ext cx="1695450" cy="8572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Initialize Function (2/3) </a:t>
            </a:r>
            <a:endParaRPr lang="zh-TW" altLang="en-US"/>
          </a:p>
        </p:txBody>
      </p:sp>
      <p:pic>
        <p:nvPicPr>
          <p:cNvPr id="5" name="內容版面配置區 4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9185" y="1248410"/>
            <a:ext cx="9324340" cy="5041265"/>
          </a:xfrm>
          <a:prstGeom prst="rect">
            <a:avLst/>
          </a:prstGeom>
        </p:spPr>
      </p:pic>
      <p:pic>
        <p:nvPicPr>
          <p:cNvPr id="3" name="內容版面配置區 3" descr="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6250" y="2747645"/>
            <a:ext cx="1685925" cy="10852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9925" y="2578100"/>
            <a:ext cx="432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</a:t>
            </a:r>
            <a:r>
              <a:rPr lang="zh-TW" altLang="en-US"/>
              <a:t>點</a:t>
            </a:r>
            <a:r>
              <a:rPr lang="en-US" altLang="zh-TW"/>
              <a:t>block</a:t>
            </a:r>
            <a:r>
              <a:rPr lang="zh-TW" altLang="en-US">
                <a:solidFill>
                  <a:srgbClr val="FF0000"/>
                </a:solidFill>
              </a:rPr>
              <a:t>兩下</a:t>
            </a:r>
            <a:r>
              <a:rPr lang="zh-TW" altLang="en-US"/>
              <a:t>後，就可以進來撰寫邏輯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029575" y="3962400"/>
            <a:ext cx="3330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r>
              <a:rPr lang="zh-TW" altLang="en-US"/>
              <a:t>這就是它</a:t>
            </a:r>
            <a:r>
              <a:rPr lang="en-US" altLang="zh-TW"/>
              <a:t>function</a:t>
            </a:r>
            <a:r>
              <a:rPr lang="zh-TW" altLang="en-US"/>
              <a:t>的初始邏輯</a:t>
            </a: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83630" y="3114675"/>
            <a:ext cx="1695450" cy="1543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Initialize Function (3/3) 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75945" y="1847850"/>
            <a:ext cx="3352800" cy="2933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69925" y="4394200"/>
            <a:ext cx="4326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zh-TW" altLang="en-US"/>
              <a:t>用不到的邏輯，可以透過圈選後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en-US" altLang="zh-TW"/>
              <a:t>+Delete</a:t>
            </a:r>
            <a:r>
              <a:rPr lang="zh-TW" altLang="en-US"/>
              <a:t>直接把它刪掉</a:t>
            </a:r>
            <a:endParaRPr lang="zh-TW" altLang="en-US"/>
          </a:p>
        </p:txBody>
      </p:sp>
      <p:pic>
        <p:nvPicPr>
          <p:cNvPr id="5" name="內容版面配置區 3" descr="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73015" y="2200910"/>
            <a:ext cx="6696075" cy="30765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73015" y="1832610"/>
            <a:ext cx="625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7. </a:t>
            </a:r>
            <a:r>
              <a:rPr lang="zh-TW" altLang="en-US"/>
              <a:t>刪除後，我們就可以開始設計我們的邏輯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073015" y="3585210"/>
            <a:ext cx="345186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目標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Enable 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</a:rPr>
              <a:t>SPI &amp; CAN</a:t>
            </a:r>
            <a:endParaRPr lang="en-US" altLang="zh-TW"/>
          </a:p>
          <a:p>
            <a:pPr algn="l">
              <a:lnSpc>
                <a:spcPct val="120000"/>
              </a:lnSpc>
            </a:pPr>
            <a:r>
              <a:rPr lang="zh-TW" altLang="en-US"/>
              <a:t>這個頁面下的邏輯，則會對應在</a:t>
            </a:r>
            <a:r>
              <a:rPr lang="en-US" altLang="zh-TW"/>
              <a:t> </a:t>
            </a:r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95" y="4467225"/>
            <a:ext cx="3133725" cy="169545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8376920" y="4133850"/>
            <a:ext cx="1200150" cy="81915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SPI Init - MBDT &amp; Terminator</a:t>
            </a:r>
            <a:endParaRPr lang="en-US" altLang="zh-TW"/>
          </a:p>
        </p:txBody>
      </p:sp>
      <p:pic>
        <p:nvPicPr>
          <p:cNvPr id="4" name="內容版面配置區 3" descr="21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126355" y="1000125"/>
            <a:ext cx="3595370" cy="256286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0875" y="2089785"/>
            <a:ext cx="4399279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r>
              <a:rPr lang="zh-TW" altLang="en-US"/>
              <a:t>從</a:t>
            </a:r>
            <a:r>
              <a:rPr lang="en-US" altLang="zh-TW"/>
              <a:t>Library Browser</a:t>
            </a:r>
            <a:r>
              <a:rPr lang="zh-TW" altLang="en-US"/>
              <a:t>把</a:t>
            </a:r>
            <a:r>
              <a:rPr lang="en-US" altLang="zh-TW"/>
              <a:t>SPI Block</a:t>
            </a:r>
            <a:r>
              <a:rPr lang="zh-TW" altLang="en-US"/>
              <a:t>拖曳進來</a:t>
            </a:r>
            <a:endParaRPr lang="zh-TW" altLang="en-US"/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/>
              <a:t>選擇想要使用的</a:t>
            </a:r>
            <a:r>
              <a:rPr lang="en-US" altLang="zh-TW"/>
              <a:t>Function</a:t>
            </a:r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650875" y="1414145"/>
            <a:ext cx="42868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TW" altLang="en-US" sz="2000" b="1">
                <a:solidFill>
                  <a:schemeClr val="tx2"/>
                </a:solidFill>
                <a:sym typeface="+mn-ea"/>
              </a:rPr>
              <a:t>目標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1: Enable SPI Communication</a:t>
            </a:r>
            <a:endParaRPr lang="en-US" altLang="zh-TW" sz="2000" b="1">
              <a:solidFill>
                <a:schemeClr val="tx2"/>
              </a:solidFill>
              <a:sym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57870" y="2147570"/>
            <a:ext cx="3747770" cy="1234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1600"/>
              <a:t>使用變數來存放</a:t>
            </a:r>
            <a:r>
              <a:rPr lang="en-US" altLang="zh-TW" sz="1600"/>
              <a:t>Status</a:t>
            </a:r>
            <a:endParaRPr lang="en-US" altLang="zh-TW" sz="16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1600"/>
              <a:t>使用</a:t>
            </a:r>
            <a:r>
              <a:rPr lang="en-US" altLang="zh-TW" sz="1600" b="1">
                <a:solidFill>
                  <a:srgbClr val="FF0000"/>
                </a:solidFill>
              </a:rPr>
              <a:t>Terminator</a:t>
            </a:r>
            <a:r>
              <a:rPr lang="zh-TW" altLang="en-US" sz="1600"/>
              <a:t>來空接</a:t>
            </a:r>
            <a:endParaRPr lang="zh-TW" altLang="en-US" sz="1600"/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TW" sz="1600"/>
              <a:t>    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什麼都沒接，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Simulink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會認為你不使</a:t>
            </a:r>
            <a:endParaRPr lang="zh-TW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用這個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，就不生成這個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function)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7135" y="2445385"/>
            <a:ext cx="800735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9" name="內容版面配置區 6" descr="21_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39055" y="3672205"/>
            <a:ext cx="4494530" cy="31540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362950" y="4657090"/>
            <a:ext cx="3417570" cy="755649"/>
          </a:xfrm>
          <a:prstGeom prst="wedgeRectCallout">
            <a:avLst>
              <a:gd name="adj1" fmla="val -53158"/>
              <a:gd name="adj2" fmla="val 12100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4. </a:t>
            </a:r>
            <a:r>
              <a:rPr lang="zh-TW" altLang="en-US"/>
              <a:t>點擊物件兩端，選擇自動連線</a:t>
            </a:r>
            <a:endParaRPr lang="zh-TW" altLang="en-US"/>
          </a:p>
          <a:p>
            <a:pPr>
              <a:lnSpc>
                <a:spcPct val="120000"/>
              </a:lnSpc>
            </a:pPr>
            <a:r>
              <a:rPr lang="zh-TW" altLang="en-US"/>
              <a:t>    </a:t>
            </a:r>
            <a:r>
              <a:rPr lang="en-US" altLang="zh-TW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也可以自己用拉的把兩接連起來</a:t>
            </a:r>
            <a:r>
              <a:rPr lang="en-US" altLang="zh-TW" sz="16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TW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內容版面配置區 6" descr="21_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75" y="3562985"/>
            <a:ext cx="4457700" cy="31203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50875" y="3562985"/>
            <a:ext cx="3662679" cy="423544"/>
          </a:xfrm>
          <a:prstGeom prst="wedgeRectCallou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3.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空白處輸入</a:t>
            </a:r>
            <a:r>
              <a:rPr lang="en-US" altLang="zh-TW">
                <a:sym typeface="+mn-ea"/>
              </a:rPr>
              <a:t>Terminator</a:t>
            </a:r>
            <a:r>
              <a:rPr lang="zh-TW" altLang="en-US">
                <a:sym typeface="+mn-ea"/>
              </a:rPr>
              <a:t>，按</a:t>
            </a:r>
            <a:r>
              <a:rPr lang="en-US" altLang="zh-TW">
                <a:sym typeface="+mn-ea"/>
              </a:rPr>
              <a:t>Enter</a:t>
            </a:r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249420" y="5639435"/>
            <a:ext cx="48641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090670" y="5906135"/>
            <a:ext cx="801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sz="1000">
                <a:solidFill>
                  <a:schemeClr val="tx1"/>
                </a:solidFill>
              </a:rPr>
              <a:t>Terminator</a:t>
            </a:r>
            <a:endParaRPr 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SPI Init - Create Subsystem</a:t>
            </a:r>
            <a:endParaRPr lang="en-US" altLang="zh-TW"/>
          </a:p>
        </p:txBody>
      </p:sp>
      <p:pic>
        <p:nvPicPr>
          <p:cNvPr id="4" name="內容版面配置區 3" descr="2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93725" y="1666875"/>
            <a:ext cx="4037330" cy="25336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93750" y="1218565"/>
            <a:ext cx="2971800" cy="423544"/>
          </a:xfrm>
          <a:prstGeom prst="wedgeRectCallou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5. </a:t>
            </a:r>
            <a:r>
              <a:rPr lang="zh-TW" altLang="en-US"/>
              <a:t>這樣</a:t>
            </a:r>
            <a:r>
              <a:rPr lang="en-US" altLang="zh-TW"/>
              <a:t>SPI</a:t>
            </a:r>
            <a:r>
              <a:rPr lang="zh-TW" altLang="en-US"/>
              <a:t>初始化就完成了</a:t>
            </a:r>
            <a:endParaRPr lang="en-US" altLang="zh-TW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內容版面配置區 3" descr="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75225" y="1906905"/>
            <a:ext cx="6227445" cy="27355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60085" y="1052830"/>
            <a:ext cx="5442585" cy="755649"/>
          </a:xfrm>
          <a:prstGeom prst="wedgeRectCallout">
            <a:avLst>
              <a:gd name="adj1" fmla="val 20667"/>
              <a:gd name="adj2" fmla="val 67563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zh-TW" altLang="en-US"/>
              <a:t>為了方便管理，我們可以將其設計成一個</a:t>
            </a:r>
            <a:r>
              <a:rPr lang="en-US" altLang="zh-TW"/>
              <a:t>Block</a:t>
            </a:r>
            <a:endParaRPr lang="en-US" altLang="zh-TW"/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7.</a:t>
            </a:r>
            <a:r>
              <a:rPr lang="en-US" altLang="zh-TW"/>
              <a:t> </a:t>
            </a:r>
            <a:r>
              <a:rPr lang="zh-TW" altLang="en-US"/>
              <a:t>把內容圈選起來後，選擇</a:t>
            </a:r>
            <a:r>
              <a:rPr lang="en-US" altLang="zh-TW" b="1">
                <a:solidFill>
                  <a:srgbClr val="FF0000"/>
                </a:solidFill>
              </a:rPr>
              <a:t>Create Subsystem</a:t>
            </a:r>
            <a:endParaRPr lang="en-US" altLang="zh-TW" b="1">
              <a:solidFill>
                <a:srgbClr val="FF0000"/>
              </a:solidFill>
            </a:endParaRPr>
          </a:p>
        </p:txBody>
      </p:sp>
      <p:pic>
        <p:nvPicPr>
          <p:cNvPr id="7" name="內容版面配置區 3" descr="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7125" y="4200525"/>
            <a:ext cx="1846580" cy="231521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00045" y="5303520"/>
            <a:ext cx="4168775" cy="423544"/>
          </a:xfrm>
          <a:prstGeom prst="wedgeRectCallout">
            <a:avLst>
              <a:gd name="adj1" fmla="val -51565"/>
              <a:gd name="adj2" fmla="val 107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8.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Subsystem Text</a:t>
            </a:r>
            <a:r>
              <a:rPr lang="zh-TW" altLang="en-US">
                <a:sym typeface="+mn-ea"/>
              </a:rPr>
              <a:t>兩下，就可改寫 </a:t>
            </a:r>
            <a:endParaRPr lang="zh-TW" altLang="en-US"/>
          </a:p>
        </p:txBody>
      </p:sp>
      <p:pic>
        <p:nvPicPr>
          <p:cNvPr id="9" name="內容版面配置區 3" descr="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68820" y="4775200"/>
            <a:ext cx="1517015" cy="18802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09610" y="5303520"/>
            <a:ext cx="3364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9. </a:t>
            </a:r>
            <a:r>
              <a:rPr lang="zh-TW" altLang="en-US">
                <a:sym typeface="+mn-ea"/>
              </a:rPr>
              <a:t>這樣一個</a:t>
            </a:r>
            <a:r>
              <a:rPr lang="en-US" altLang="zh-TW">
                <a:sym typeface="+mn-ea"/>
              </a:rPr>
              <a:t>SPI Init</a:t>
            </a:r>
            <a:r>
              <a:rPr lang="zh-TW" altLang="en-US">
                <a:sym typeface="+mn-ea"/>
              </a:rPr>
              <a:t>的</a:t>
            </a:r>
            <a:r>
              <a:rPr lang="en-US" altLang="zh-TW">
                <a:sym typeface="+mn-ea"/>
              </a:rPr>
              <a:t>Custom </a:t>
            </a:r>
            <a:endParaRPr lang="en-US" altLang="zh-TW">
              <a:sym typeface="+mn-ea"/>
            </a:endParaRPr>
          </a:p>
          <a:p>
            <a:r>
              <a:rPr lang="en-US" altLang="zh-TW">
                <a:sym typeface="+mn-ea"/>
              </a:rPr>
              <a:t>    Block</a:t>
            </a:r>
            <a:r>
              <a:rPr lang="zh-TW" altLang="en-US">
                <a:sym typeface="+mn-ea"/>
              </a:rPr>
              <a:t>就完成了</a:t>
            </a:r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CAN Init - Create Subsystem</a:t>
            </a:r>
            <a:endParaRPr lang="zh-TW" altLang="en-US"/>
          </a:p>
        </p:txBody>
      </p:sp>
      <p:pic>
        <p:nvPicPr>
          <p:cNvPr id="4" name="內容版面配置區 3" descr="27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040765" y="2513330"/>
            <a:ext cx="3648075" cy="31813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50875" y="1414145"/>
            <a:ext cx="44278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TW" altLang="en-US" sz="2000" b="1">
                <a:solidFill>
                  <a:schemeClr val="tx2"/>
                </a:solidFill>
                <a:sym typeface="+mn-ea"/>
              </a:rPr>
              <a:t>目標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2: Enable CAN Communication</a:t>
            </a:r>
            <a:endParaRPr lang="en-US" altLang="zh-TW" sz="2000" b="1">
              <a:solidFill>
                <a:schemeClr val="tx2"/>
              </a:solidFill>
              <a:sym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0875" y="2089785"/>
            <a:ext cx="488505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r>
              <a:rPr lang="zh-TW" altLang="en-US"/>
              <a:t>建立</a:t>
            </a:r>
            <a:r>
              <a:rPr lang="en-US" altLang="zh-TW"/>
              <a:t>Subsystem (</a:t>
            </a:r>
            <a:r>
              <a:rPr lang="zh-TW" altLang="en-US"/>
              <a:t>利用</a:t>
            </a:r>
            <a:r>
              <a:rPr lang="en-US" altLang="zh-TW"/>
              <a:t>keyword </a:t>
            </a:r>
            <a:r>
              <a:rPr lang="zh-TW" altLang="en-US"/>
              <a:t>搜尋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5635625" y="1384935"/>
            <a:ext cx="552259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/>
              <a:t> </a:t>
            </a:r>
            <a:r>
              <a:rPr lang="zh-TW" altLang="en-US"/>
              <a:t>點擊</a:t>
            </a:r>
            <a:r>
              <a:rPr lang="en-US" altLang="zh-TW"/>
              <a:t>Subsystem Block</a:t>
            </a:r>
            <a:r>
              <a:rPr lang="zh-TW" altLang="en-US"/>
              <a:t>兩下，就可進來設計邏輯</a:t>
            </a:r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6690360" y="1970405"/>
            <a:ext cx="3413125" cy="1018540"/>
            <a:chOff x="10897" y="5895"/>
            <a:chExt cx="4056" cy="1080"/>
          </a:xfrm>
        </p:grpSpPr>
        <p:pic>
          <p:nvPicPr>
            <p:cNvPr id="9" name="內容版面配置區 3" descr="27_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897" y="5895"/>
              <a:ext cx="4056" cy="108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11117" y="6435"/>
              <a:ext cx="488" cy="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1200"/>
                <a:t>In</a:t>
              </a:r>
              <a:endParaRPr lang="en-US" altLang="zh-TW" sz="120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4242" y="6435"/>
              <a:ext cx="675" cy="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1200"/>
                <a:t>Out</a:t>
              </a:r>
              <a:endParaRPr lang="en-US" altLang="zh-TW" sz="1200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744845" y="2888615"/>
            <a:ext cx="5304155" cy="3492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先把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Subsystem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內的初始內容刪掉，因這部分不會用到這些物件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內容版面配置區 3" descr="28_EmbeddedCoder_GenerateCod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35625" y="3543300"/>
            <a:ext cx="3124200" cy="310515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658225" y="4318635"/>
            <a:ext cx="3009265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</a:t>
            </a:r>
            <a:r>
              <a:rPr lang="zh-TW" altLang="en-US"/>
              <a:t>把</a:t>
            </a:r>
            <a:r>
              <a:rPr lang="en-US" altLang="zh-TW"/>
              <a:t>Can Init</a:t>
            </a:r>
            <a:r>
              <a:rPr lang="zh-TW" altLang="en-US"/>
              <a:t>會用到的</a:t>
            </a:r>
            <a:r>
              <a:rPr lang="en-US" altLang="zh-TW"/>
              <a:t>Block  </a:t>
            </a:r>
            <a:endParaRPr lang="en-US" altLang="zh-TW"/>
          </a:p>
          <a:p>
            <a:pPr>
              <a:lnSpc>
                <a:spcPct val="120000"/>
              </a:lnSpc>
            </a:pPr>
            <a:r>
              <a:rPr lang="en-US" altLang="zh-TW"/>
              <a:t>    </a:t>
            </a:r>
            <a:r>
              <a:rPr lang="zh-TW" altLang="en-US"/>
              <a:t>都拖曳進來，並完成接線</a:t>
            </a:r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 sz="4000" b="1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US" altLang="zh-TW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Matlab </a:t>
            </a:r>
            <a:r>
              <a:rPr lang="en-US" altLang="zh-TW" sz="18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vs</a:t>
            </a:r>
            <a:r>
              <a:rPr lang="en-US" altLang="zh-TW" sz="1800">
                <a:sym typeface="+mn-ea"/>
              </a:rPr>
              <a:t> Simulink </a:t>
            </a:r>
            <a:r>
              <a:rPr lang="en-US" altLang="zh-TW" sz="18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vs</a:t>
            </a:r>
            <a:r>
              <a:rPr lang="en-US" altLang="zh-TW" sz="1800">
                <a:sym typeface="+mn-ea"/>
              </a:rPr>
              <a:t> MBDT</a:t>
            </a:r>
            <a:endParaRPr lang="en-US" altLang="zh-TW" sz="1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(1/3)</a:t>
            </a:r>
            <a:endParaRPr lang="en-US" altLang="zh-TW"/>
          </a:p>
        </p:txBody>
      </p:sp>
      <p:pic>
        <p:nvPicPr>
          <p:cNvPr id="11" name="內容版面配置區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165" y="1616075"/>
            <a:ext cx="9696450" cy="13906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695825" y="1616075"/>
            <a:ext cx="107696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517390" y="1250950"/>
            <a:ext cx="41910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565275" y="1949450"/>
            <a:ext cx="1076960" cy="7804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205865" y="2099945"/>
            <a:ext cx="41910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/>
              <a:t> </a:t>
            </a:r>
            <a:endParaRPr lang="zh-TW" altLang="en-US"/>
          </a:p>
        </p:txBody>
      </p:sp>
      <p:pic>
        <p:nvPicPr>
          <p:cNvPr id="21" name="內容版面配置區 3" descr="29_EmbeddedCoder_GenerateCod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165" y="3886835"/>
            <a:ext cx="9681210" cy="222123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384925" y="3819525"/>
            <a:ext cx="107696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384925" y="3395980"/>
            <a:ext cx="545655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 </a:t>
            </a:r>
            <a:r>
              <a:rPr lang="zh-TW" altLang="en-US"/>
              <a:t>出現</a:t>
            </a:r>
            <a:r>
              <a:rPr lang="en-US" altLang="zh-TW"/>
              <a:t>CODE TAB</a:t>
            </a:r>
            <a:r>
              <a:rPr lang="zh-TW" altLang="en-US"/>
              <a:t>，代表</a:t>
            </a:r>
            <a:r>
              <a:rPr lang="en-US" altLang="zh-TW"/>
              <a:t>Embedder Coder</a:t>
            </a:r>
            <a:r>
              <a:rPr lang="zh-TW" altLang="en-US"/>
              <a:t>成功開啟</a:t>
            </a:r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940550" y="4641850"/>
            <a:ext cx="343535" cy="1428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638925" y="4501515"/>
            <a:ext cx="39941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797675" y="5264150"/>
            <a:ext cx="2842260" cy="619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455410" y="5133340"/>
            <a:ext cx="39941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(2/3)</a:t>
            </a:r>
            <a:endParaRPr lang="zh-TW" altLang="en-US"/>
          </a:p>
        </p:txBody>
      </p:sp>
      <p:pic>
        <p:nvPicPr>
          <p:cNvPr id="4" name="內容版面配置區 3" descr="30_EmbeddedCoder_GenerateCod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69925" y="1365885"/>
            <a:ext cx="9297670" cy="49269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70480" y="2094230"/>
            <a:ext cx="5961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Generate Code</a:t>
            </a:r>
            <a:r>
              <a:rPr lang="zh-TW" altLang="en-US" b="1"/>
              <a:t>過程中，</a:t>
            </a:r>
            <a:r>
              <a:rPr lang="en-US" altLang="zh-TW" b="1"/>
              <a:t>Simulink</a:t>
            </a:r>
            <a:r>
              <a:rPr lang="zh-TW" altLang="en-US" b="1"/>
              <a:t>是</a:t>
            </a:r>
            <a:r>
              <a:rPr lang="zh-TW" altLang="en-US" sz="2400" b="1">
                <a:solidFill>
                  <a:srgbClr val="FF0000"/>
                </a:solidFill>
              </a:rPr>
              <a:t>無法設計程式</a:t>
            </a:r>
            <a:r>
              <a:rPr lang="zh-TW" altLang="en-US" b="1"/>
              <a:t>的</a:t>
            </a:r>
            <a:endParaRPr lang="zh-TW" altLang="en-US" b="1"/>
          </a:p>
        </p:txBody>
      </p:sp>
      <p:sp>
        <p:nvSpPr>
          <p:cNvPr id="3" name="文字方塊 2"/>
          <p:cNvSpPr txBox="1"/>
          <p:nvPr/>
        </p:nvSpPr>
        <p:spPr>
          <a:xfrm>
            <a:off x="6000115" y="6064250"/>
            <a:ext cx="3967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6.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點擊查看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Code Gereation</a:t>
            </a:r>
            <a:r>
              <a:rPr lang="zh-TW" altLang="en-US" b="1">
                <a:solidFill>
                  <a:srgbClr val="FF0000"/>
                </a:solidFill>
                <a:sym typeface="+mn-ea"/>
              </a:rPr>
              <a:t>運行狀態</a:t>
            </a:r>
            <a:endParaRPr lang="zh-TW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48910" y="6134100"/>
            <a:ext cx="603885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6" name="內容版面配置區 3" descr="31_EmbeddedCoder_GenerateCod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1935" y="2853690"/>
            <a:ext cx="5091430" cy="28187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91935" y="2853690"/>
            <a:ext cx="5091430" cy="28187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70625" y="2853690"/>
            <a:ext cx="43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7.</a:t>
            </a:r>
            <a:r>
              <a:rPr lang="en-US" altLang="zh-TW">
                <a:sym typeface="+mn-ea"/>
              </a:rPr>
              <a:t> </a:t>
            </a:r>
            <a:endParaRPr lang="en-US" altLang="zh-TW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(3/3)</a:t>
            </a:r>
            <a:endParaRPr lang="zh-TW" altLang="en-US"/>
          </a:p>
        </p:txBody>
      </p:sp>
      <p:pic>
        <p:nvPicPr>
          <p:cNvPr id="4" name="內容版面配置區 3" descr="32_EmbeddedCoder_GenerateCod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69925" y="1315085"/>
            <a:ext cx="9700260" cy="51600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152005" y="1539875"/>
            <a:ext cx="272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9. </a:t>
            </a:r>
            <a:r>
              <a:rPr lang="zh-TW" altLang="en-US"/>
              <a:t>就能查看所生成的程式</a:t>
            </a: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139680" y="2486025"/>
            <a:ext cx="328295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39680" y="2752725"/>
            <a:ext cx="20593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8.</a:t>
            </a:r>
            <a:r>
              <a:rPr lang="en-US" altLang="zh-TW">
                <a:sym typeface="+mn-ea"/>
              </a:rPr>
              <a:t> Generate </a:t>
            </a:r>
            <a:endParaRPr lang="en-US" altLang="zh-TW">
              <a:sym typeface="+mn-ea"/>
            </a:endParaRPr>
          </a:p>
          <a:p>
            <a:r>
              <a:rPr lang="en-US" altLang="zh-TW">
                <a:sym typeface="+mn-ea"/>
              </a:rPr>
              <a:t>   Code</a:t>
            </a:r>
            <a:r>
              <a:rPr lang="zh-TW" altLang="en-US">
                <a:sym typeface="+mn-ea"/>
              </a:rPr>
              <a:t>完成後，</a:t>
            </a:r>
            <a:endParaRPr lang="zh-TW" altLang="en-US">
              <a:sym typeface="+mn-ea"/>
            </a:endParaRPr>
          </a:p>
          <a:p>
            <a:r>
              <a:rPr lang="zh-TW" altLang="en-US">
                <a:sym typeface="+mn-ea"/>
              </a:rPr>
              <a:t>   點擊右側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Code</a:t>
            </a:r>
            <a:endParaRPr lang="en-US" altLang="zh-TW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2005" y="1908175"/>
            <a:ext cx="2880360" cy="4276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- Priority Level (1/3)</a:t>
            </a:r>
            <a:endParaRPr lang="zh-TW" altLang="en-US"/>
          </a:p>
        </p:txBody>
      </p:sp>
      <p:pic>
        <p:nvPicPr>
          <p:cNvPr id="4" name="內容版面配置區 3" descr="33_PriorityLeve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639945" y="2442845"/>
            <a:ext cx="5893435" cy="31108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54245" y="1858645"/>
            <a:ext cx="394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 </a:t>
            </a:r>
            <a:r>
              <a:rPr lang="zh-TW" altLang="en-US"/>
              <a:t>看到程式邏輯先後順序</a:t>
            </a:r>
            <a:r>
              <a:rPr lang="zh-TW" altLang="en-US" sz="2400" b="1">
                <a:solidFill>
                  <a:srgbClr val="FF0000"/>
                </a:solidFill>
              </a:rPr>
              <a:t>不如預期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  <p:pic>
        <p:nvPicPr>
          <p:cNvPr id="3" name="內容版面配置區 3" descr="33_PriorityLeve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100" y="1729105"/>
            <a:ext cx="3806190" cy="4058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74920" y="3287395"/>
            <a:ext cx="5379085" cy="11938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- Priority Level (2/3)</a:t>
            </a:r>
            <a:endParaRPr lang="zh-TW" altLang="en-US"/>
          </a:p>
        </p:txBody>
      </p:sp>
      <p:pic>
        <p:nvPicPr>
          <p:cNvPr id="4" name="內容版面配置區 3" descr="34_PriorityLeve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81025" y="1259205"/>
            <a:ext cx="5344795" cy="49542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271645" y="1776095"/>
            <a:ext cx="259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/>
              <a:t>以右鍵點擊</a:t>
            </a:r>
            <a:r>
              <a:rPr lang="en-US" altLang="zh-TW"/>
              <a:t>Block</a:t>
            </a:r>
            <a:endParaRPr lang="en-US" altLang="zh-TW" sz="2400" b="1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70530" y="5810885"/>
            <a:ext cx="529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 </a:t>
            </a:r>
            <a:endParaRPr lang="en-US" altLang="zh-TW" sz="2400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8670" y="5920105"/>
            <a:ext cx="1719580" cy="1498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8" name="內容版面配置區 3" descr="35_PriorityLeve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66255" y="1719580"/>
            <a:ext cx="4482465" cy="435038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66255" y="1351280"/>
            <a:ext cx="335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 </a:t>
            </a:r>
            <a:r>
              <a:rPr lang="zh-TW" altLang="en-US"/>
              <a:t>跳出</a:t>
            </a:r>
            <a:r>
              <a:rPr lang="en-US" altLang="zh-TW"/>
              <a:t>Block Properties </a:t>
            </a:r>
            <a:r>
              <a:rPr lang="zh-TW" altLang="en-US"/>
              <a:t>視窗</a:t>
            </a: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08495" y="4942205"/>
            <a:ext cx="1719580" cy="3784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374890" y="4469130"/>
            <a:ext cx="335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 </a:t>
            </a:r>
            <a:r>
              <a:rPr lang="zh-TW" altLang="en-US"/>
              <a:t>設置</a:t>
            </a:r>
            <a:r>
              <a:rPr lang="en-US" altLang="zh-TW"/>
              <a:t>Block</a:t>
            </a:r>
            <a:r>
              <a:rPr lang="zh-TW" altLang="en-US"/>
              <a:t>的優先權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374890" y="3947160"/>
            <a:ext cx="3465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Can_SetControllerMode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設置成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Can_EnableControllerInterrupt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設置成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37295" y="5729605"/>
            <a:ext cx="665480" cy="3403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521065" y="5701665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 </a:t>
            </a:r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Code Generation - Priority Level (3/3)</a:t>
            </a:r>
            <a:endParaRPr lang="zh-TW" altLang="en-US"/>
          </a:p>
        </p:txBody>
      </p:sp>
      <p:pic>
        <p:nvPicPr>
          <p:cNvPr id="15" name="內容版面配置區 3" descr="36_PriorityLeve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780280" y="2079625"/>
            <a:ext cx="6741795" cy="3651885"/>
          </a:xfrm>
          <a:prstGeom prst="rect">
            <a:avLst/>
          </a:prstGeom>
        </p:spPr>
      </p:pic>
      <p:pic>
        <p:nvPicPr>
          <p:cNvPr id="16" name="內容版面配置區 3" descr="36_PriorityLeve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4715" y="1857375"/>
            <a:ext cx="3608070" cy="393065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53745" y="1283970"/>
            <a:ext cx="335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 </a:t>
            </a:r>
            <a:r>
              <a:rPr lang="zh-TW" altLang="en-US"/>
              <a:t>重新</a:t>
            </a:r>
            <a:r>
              <a:rPr lang="en-US" altLang="zh-TW"/>
              <a:t>Generate Code</a:t>
            </a:r>
            <a:endParaRPr lang="en-US" altLang="zh-TW"/>
          </a:p>
        </p:txBody>
      </p:sp>
      <p:sp>
        <p:nvSpPr>
          <p:cNvPr id="19" name="矩形 18"/>
          <p:cNvSpPr/>
          <p:nvPr/>
        </p:nvSpPr>
        <p:spPr>
          <a:xfrm>
            <a:off x="5365750" y="3155950"/>
            <a:ext cx="6006465" cy="1305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8559800" y="2276475"/>
            <a:ext cx="3356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en-US"/>
              <a:t>Code</a:t>
            </a:r>
            <a:r>
              <a:rPr lang="zh-TW" altLang="en-US"/>
              <a:t>先後順序</a:t>
            </a:r>
            <a:r>
              <a:rPr lang="zh-TW" altLang="en-US" sz="2400" b="1">
                <a:solidFill>
                  <a:srgbClr val="FF0000"/>
                </a:solidFill>
              </a:rPr>
              <a:t>符合期待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Can Transceiver Init - MBDT &amp; Constant (1/3)</a:t>
            </a:r>
            <a:endParaRPr lang="en-US" altLang="zh-TW"/>
          </a:p>
        </p:txBody>
      </p:sp>
      <p:pic>
        <p:nvPicPr>
          <p:cNvPr id="4" name="內容版面配置區 3" descr="39_tja104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03555" y="1934845"/>
            <a:ext cx="5664835" cy="364045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69925" y="1367790"/>
            <a:ext cx="533273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1. </a:t>
            </a:r>
            <a:r>
              <a:rPr lang="en-US" altLang="zh-TW"/>
              <a:t>Can Transceiver (TJA1043) Init</a:t>
            </a:r>
            <a:r>
              <a:rPr lang="zh-TW" altLang="en-US"/>
              <a:t>初始化</a:t>
            </a:r>
            <a:endParaRPr lang="zh-TW" altLang="en-US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/>
              <a:t> </a:t>
            </a:r>
            <a:r>
              <a:rPr lang="zh-TW" altLang="en-US"/>
              <a:t>以</a:t>
            </a:r>
            <a:r>
              <a:rPr lang="en-US" altLang="zh-TW"/>
              <a:t>Subsystem</a:t>
            </a:r>
            <a:r>
              <a:rPr lang="zh-TW" altLang="en-US"/>
              <a:t>建立</a:t>
            </a:r>
            <a:r>
              <a:rPr lang="en-US" altLang="zh-TW"/>
              <a:t>Block</a:t>
            </a:r>
            <a:r>
              <a:rPr lang="zh-TW" altLang="en-US"/>
              <a:t>，並指派</a:t>
            </a:r>
            <a:r>
              <a:rPr lang="en-US" altLang="zh-TW"/>
              <a:t>Priority Level </a:t>
            </a:r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6263005" y="1195705"/>
            <a:ext cx="5332730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3. </a:t>
            </a:r>
            <a:r>
              <a:rPr lang="zh-TW" altLang="en-US"/>
              <a:t>點擊</a:t>
            </a:r>
            <a:r>
              <a:rPr lang="en-US" altLang="zh-TW"/>
              <a:t>Block</a:t>
            </a:r>
            <a:r>
              <a:rPr lang="zh-TW" altLang="en-US"/>
              <a:t>兩下後，進入</a:t>
            </a:r>
            <a:r>
              <a:rPr lang="en-US" altLang="zh-TW"/>
              <a:t>Subsystem</a:t>
            </a:r>
            <a:r>
              <a:rPr lang="zh-TW" altLang="en-US"/>
              <a:t>內的頁面</a:t>
            </a:r>
            <a:endParaRPr lang="en-US" altLang="zh-TW"/>
          </a:p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</a:t>
            </a:r>
            <a:r>
              <a:rPr lang="zh-TW" altLang="en-US">
                <a:sym typeface="+mn-ea"/>
              </a:rPr>
              <a:t>把會用到的</a:t>
            </a:r>
            <a:r>
              <a:rPr lang="en-US" altLang="zh-TW">
                <a:sym typeface="+mn-ea"/>
              </a:rPr>
              <a:t>Block</a:t>
            </a:r>
            <a:r>
              <a:rPr lang="zh-TW" altLang="en-US">
                <a:sym typeface="+mn-ea"/>
              </a:rPr>
              <a:t>都拖曳進來</a:t>
            </a:r>
            <a:endParaRPr lang="zh-TW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5.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>
                <a:sym typeface="+mn-ea"/>
              </a:rPr>
              <a:t>Constant </a:t>
            </a:r>
            <a:r>
              <a:rPr lang="zh-TW" altLang="en-US">
                <a:sym typeface="+mn-ea"/>
              </a:rPr>
              <a:t>物件</a:t>
            </a:r>
            <a:endParaRPr lang="zh-TW" altLang="en-US">
              <a:sym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2561590"/>
            <a:ext cx="5182235" cy="371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347460" y="3794125"/>
            <a:ext cx="728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ym typeface="+mn-ea"/>
              </a:rPr>
              <a:t>Constant</a:t>
            </a:r>
            <a:endParaRPr lang="en-US" sz="10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0930" y="3101340"/>
            <a:ext cx="1078230" cy="1144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圖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6975" y="2433955"/>
            <a:ext cx="4429125" cy="3419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Can Transceiver Init - MBDT &amp; Constant (2/3)</a:t>
            </a:r>
            <a:endParaRPr lang="en-US" altLang="zh-TW"/>
          </a:p>
        </p:txBody>
      </p:sp>
      <p:pic>
        <p:nvPicPr>
          <p:cNvPr id="9" name="內容版面配置區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595" y="2472055"/>
            <a:ext cx="4448175" cy="33813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rcRect l="-1202"/>
          <a:stretch>
            <a:fillRect/>
          </a:stretch>
        </p:blipFill>
        <p:spPr>
          <a:xfrm>
            <a:off x="823595" y="1506855"/>
            <a:ext cx="750570" cy="73152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99870" y="1627505"/>
            <a:ext cx="865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zh-TW" altLang="en-US"/>
              <a:t>點擊</a:t>
            </a:r>
            <a:r>
              <a:rPr lang="en-US" altLang="zh-TW"/>
              <a:t>Constant</a:t>
            </a:r>
            <a:r>
              <a:rPr lang="zh-TW" altLang="en-US"/>
              <a:t>兩下後，</a:t>
            </a:r>
            <a:r>
              <a:rPr lang="zh-TW" altLang="en-US">
                <a:sym typeface="+mn-ea"/>
              </a:rPr>
              <a:t>跳出</a:t>
            </a:r>
            <a:r>
              <a:rPr lang="en-US" altLang="zh-TW">
                <a:sym typeface="+mn-ea"/>
              </a:rPr>
              <a:t>Block Parameters</a:t>
            </a:r>
            <a:r>
              <a:rPr lang="zh-TW" altLang="en-US">
                <a:sym typeface="+mn-ea"/>
              </a:rPr>
              <a:t>視窗，</a:t>
            </a:r>
            <a:r>
              <a:rPr lang="zh-TW" altLang="en-US"/>
              <a:t>就可進行設定 </a:t>
            </a:r>
            <a:r>
              <a:rPr lang="en-US" altLang="zh-TW"/>
              <a:t>(value, type)</a:t>
            </a:r>
            <a:endParaRPr lang="zh-TW" altLang="en-US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3595" y="3850640"/>
            <a:ext cx="1705610" cy="4889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276975" y="4250055"/>
            <a:ext cx="3543935" cy="3581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501255" y="5495290"/>
            <a:ext cx="889635" cy="3581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76885" y="3850640"/>
            <a:ext cx="39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7. </a:t>
            </a:r>
            <a:endParaRPr lang="zh-TW" altLang="en-US">
              <a:sym typeface="+mn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71540" y="4218940"/>
            <a:ext cx="39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8. </a:t>
            </a:r>
            <a:endParaRPr lang="zh-TW" altLang="en-US">
              <a:sym typeface="+mn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5655" y="5386705"/>
            <a:ext cx="39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9. </a:t>
            </a:r>
            <a:endParaRPr lang="zh-TW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Can Transceiver Init - MBDT &amp; Constant (3/3)</a:t>
            </a:r>
            <a:endParaRPr lang="en-US" altLang="zh-TW"/>
          </a:p>
        </p:txBody>
      </p:sp>
      <p:pic>
        <p:nvPicPr>
          <p:cNvPr id="4" name="內容版面配置區 3" descr="44_signa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86765" y="2340610"/>
            <a:ext cx="5758180" cy="387921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69925" y="1243330"/>
            <a:ext cx="6064250" cy="1082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10. </a:t>
            </a:r>
            <a:r>
              <a:rPr lang="zh-TW" altLang="en-US"/>
              <a:t>完成</a:t>
            </a:r>
            <a:r>
              <a:rPr lang="en-US" altLang="zh-TW"/>
              <a:t>Constant</a:t>
            </a:r>
            <a:r>
              <a:rPr lang="zh-TW" altLang="en-US"/>
              <a:t>設定後，直接接線。就可將值傳入</a:t>
            </a:r>
            <a:r>
              <a:rPr lang="en-US" altLang="zh-TW"/>
              <a:t>Block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en-US" altLang="zh-TW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(</a:t>
            </a:r>
            <a:r>
              <a:rPr lang="zh-TW" alt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為了讓後面的人更方便閱讀，建議可以幫</a:t>
            </a:r>
            <a:r>
              <a:rPr lang="en-US" altLang="zh-TW" sz="1600">
                <a:solidFill>
                  <a:schemeClr val="accent1"/>
                </a:solidFill>
                <a:sym typeface="+mn-ea"/>
              </a:rPr>
              <a:t>signal</a:t>
            </a:r>
            <a:r>
              <a:rPr lang="zh-TW" altLang="en-US" sz="1600">
                <a:solidFill>
                  <a:schemeClr val="accent1"/>
                </a:solidFill>
                <a:sym typeface="+mn-ea"/>
              </a:rPr>
              <a:t>加上資料型態</a:t>
            </a:r>
            <a:r>
              <a:rPr lang="en-US" altLang="zh-TW" sz="1600">
                <a:solidFill>
                  <a:schemeClr val="accent1"/>
                </a:solidFill>
                <a:sym typeface="+mn-ea"/>
              </a:rPr>
              <a:t>text</a:t>
            </a:r>
            <a:r>
              <a:rPr lang="en-US" altLang="zh-TW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zh-TW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11.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點線條兩下，就可以輸入</a:t>
            </a:r>
            <a:endParaRPr lang="en-US" altLang="zh-TW"/>
          </a:p>
        </p:txBody>
      </p:sp>
      <p:pic>
        <p:nvPicPr>
          <p:cNvPr id="3" name="內容版面配置區 3" descr="45_signa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34175" y="1386840"/>
            <a:ext cx="5098415" cy="3441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511415" y="2134235"/>
            <a:ext cx="374650" cy="330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08685" y="3514725"/>
            <a:ext cx="901065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9925" y="3835400"/>
            <a:ext cx="112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也可透過修改</a:t>
            </a:r>
            <a:r>
              <a:rPr lang="en-US" altLang="zh-TW" sz="1200">
                <a:solidFill>
                  <a:schemeClr val="tx1">
                    <a:lumMod val="50000"/>
                    <a:lumOff val="50000"/>
                  </a:schemeClr>
                </a:solidFill>
              </a:rPr>
              <a:t>Constant text </a:t>
            </a:r>
            <a:r>
              <a:rPr lang="zh-TW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來增加可讀性</a:t>
            </a:r>
            <a:endParaRPr lang="zh-TW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內容版面配置區 3" descr="46_initialize funct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68005" y="5243830"/>
            <a:ext cx="2554605" cy="12414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002270" y="4970145"/>
            <a:ext cx="288607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12. </a:t>
            </a:r>
            <a:r>
              <a:rPr lang="en-US"/>
              <a:t>init Function</a:t>
            </a:r>
            <a:r>
              <a:rPr lang="zh-TW" altLang="en-US"/>
              <a:t>就完成了</a:t>
            </a:r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5" y="3121660"/>
            <a:ext cx="10852150" cy="1311910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TW" b="1">
                <a:solidFill>
                  <a:schemeClr val="accent1">
                    <a:lumMod val="75000"/>
                  </a:schemeClr>
                </a:solidFill>
                <a:sym typeface="+mn-ea"/>
              </a:rPr>
              <a:t>Example Project</a:t>
            </a:r>
            <a:br>
              <a:rPr lang="en-US" altLang="zh-TW" b="1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TW"/>
              <a:t>Interrupt Function - CAN RX</a:t>
            </a:r>
            <a:endParaRPr lang="en-US" alt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69925" y="4511675"/>
            <a:ext cx="10852150" cy="1433195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Function-Call Subsystem (Custom Block)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Signal (in &amp; out)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olidFill>
                  <a:schemeClr val="tx1"/>
                </a:solidFill>
              </a:rPr>
              <a:t>Data Store Memory (R &amp; W, Variable View)</a:t>
            </a:r>
            <a:endParaRPr lang="en-US" altLang="zh-TW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Introduction (1/3)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TW" sz="1800" b="1">
                <a:solidFill>
                  <a:schemeClr val="accent1">
                    <a:lumMod val="75000"/>
                  </a:schemeClr>
                </a:solidFill>
              </a:rPr>
              <a:t>Matlab vs Simulink</a:t>
            </a:r>
            <a:endParaRPr lang="en-US" altLang="zh-TW" sz="1800" b="1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 sz="1800" b="1">
                <a:solidFill>
                  <a:schemeClr val="accent1">
                    <a:lumMod val="75000"/>
                  </a:schemeClr>
                </a:solidFill>
              </a:rPr>
              <a:t>Matlab &amp; Simulink</a:t>
            </a:r>
            <a:r>
              <a:rPr sz="1800" b="1">
                <a:solidFill>
                  <a:schemeClr val="accent1">
                    <a:lumMod val="75000"/>
                  </a:schemeClr>
                </a:solidFill>
              </a:rPr>
              <a:t>相互集成</a:t>
            </a:r>
            <a:endParaRPr sz="1800" b="1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TW"/>
              <a:t>Matlab </a:t>
            </a:r>
            <a:r>
              <a:t>可呼叫Simulink的Model來分析模型資料 </a:t>
            </a:r>
            <a:r>
              <a:rPr lang="en-US" altLang="zh-TW"/>
              <a:t>(</a:t>
            </a:r>
            <a:r>
              <a:t>模擬</a:t>
            </a:r>
            <a:r>
              <a:rPr lang="en-US" altLang="zh-TW"/>
              <a:t>)</a:t>
            </a:r>
            <a:endParaRPr lang="en-US" altLang="zh-TW"/>
          </a:p>
          <a:p>
            <a:pPr lvl="1"/>
            <a:r>
              <a:rPr lang="en-US" altLang="zh-TW"/>
              <a:t>Simulink</a:t>
            </a:r>
            <a:r>
              <a:t>可利用Matlab function物件來撰寫</a:t>
            </a:r>
            <a:r>
              <a:rPr lang="en-US" altLang="zh-TW"/>
              <a:t>Matlab Language</a:t>
            </a:r>
            <a:r>
              <a:t>程式 </a:t>
            </a:r>
            <a:r>
              <a:rPr lang="en-US" altLang="zh-TW"/>
              <a:t>(</a:t>
            </a:r>
            <a:r>
              <a:t>開發</a:t>
            </a:r>
            <a:r>
              <a:rPr lang="en-US" altLang="zh-TW"/>
              <a:t>)</a:t>
            </a:r>
            <a:endParaRPr lang="en-US" altLang="zh-TW"/>
          </a:p>
        </p:txBody>
      </p:sp>
      <p:graphicFrame>
        <p:nvGraphicFramePr>
          <p:cNvPr id="12" name="圓桌 11"/>
          <p:cNvGraphicFramePr/>
          <p:nvPr/>
        </p:nvGraphicFramePr>
        <p:xfrm>
          <a:off x="972820" y="1767205"/>
          <a:ext cx="10246995" cy="2575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70965"/>
                <a:gridCol w="4046220"/>
                <a:gridCol w="4829810"/>
              </a:tblGrid>
              <a:tr h="429260"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MATLAB</a:t>
                      </a: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Simulink</a:t>
                      </a:r>
                      <a:endParaRPr lang="zh-TW" altLang="en-US" sz="1400"/>
                    </a:p>
                  </a:txBody>
                  <a:tcPr anchor="ctr" anchorCtr="0"/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User Inteface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Text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Graphical </a:t>
                      </a:r>
                      <a:endParaRPr lang="zh-TW" altLang="en-US" sz="1400"/>
                    </a:p>
                  </a:txBody>
                  <a:tcPr anchor="ctr" anchorCtr="0"/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Design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Code (Matlab Language)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Block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Function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數值計算、數學建模、數據分析、演算法</a:t>
                      </a:r>
                      <a:r>
                        <a:rPr lang="zh-TW" altLang="en-US" sz="1400" b="1">
                          <a:solidFill>
                            <a:srgbClr val="FF0000"/>
                          </a:solidFill>
                        </a:rPr>
                        <a:t>開發</a:t>
                      </a:r>
                      <a:endParaRPr lang="zh-TW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動態系統的圖形化建模、模擬、控制系統設計等</a:t>
                      </a:r>
                      <a:endParaRPr lang="zh-TW" altLang="en-US" sz="1400"/>
                    </a:p>
                  </a:txBody>
                  <a:tcPr anchor="ctr" anchorCtr="0"/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Application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數學、統計、信號處理、機器學習、圖像處理</a:t>
                      </a: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控制系統、機器人學、信號處理、能源、電子等多領域</a:t>
                      </a:r>
                      <a:r>
                        <a:rPr lang="zh-TW" altLang="en-US" sz="1400" b="1">
                          <a:solidFill>
                            <a:srgbClr val="FF0000"/>
                          </a:solidFill>
                        </a:rPr>
                        <a:t>模擬</a:t>
                      </a:r>
                      <a:endParaRPr lang="zh-TW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  <a:tr h="4292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Relationship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Simulink - </a:t>
                      </a: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Toolbox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Matlab -</a:t>
                      </a: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 Environment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Interrupt Function - Function-Call Subsystem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69925" y="2149475"/>
            <a:ext cx="4190365" cy="2099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3270" y="1339215"/>
            <a:ext cx="5083175" cy="81025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r>
              <a:rPr lang="zh-TW" altLang="en-US"/>
              <a:t>從</a:t>
            </a:r>
            <a:r>
              <a:rPr lang="en-US" altLang="zh-TW"/>
              <a:t>Library Browser</a:t>
            </a:r>
            <a:r>
              <a:rPr lang="zh-TW" altLang="en-US"/>
              <a:t>把</a:t>
            </a:r>
            <a:r>
              <a:rPr lang="en-US" altLang="zh-TW"/>
              <a:t>ISR Block</a:t>
            </a:r>
            <a:r>
              <a:rPr lang="zh-TW" altLang="en-US"/>
              <a:t>拖曳進來</a:t>
            </a:r>
            <a:endParaRPr lang="zh-TW" altLang="en-US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/>
              <a:t>選擇想要使用的</a:t>
            </a:r>
            <a:r>
              <a:rPr lang="en-US" altLang="zh-TW"/>
              <a:t>Function</a:t>
            </a:r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3858260" y="2439035"/>
            <a:ext cx="1002030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66435" y="1829435"/>
            <a:ext cx="4950460" cy="46037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TW" sz="2000" b="1">
                <a:solidFill>
                  <a:srgbClr val="FF0000"/>
                </a:solidFill>
              </a:rPr>
              <a:t>Create Block - </a:t>
            </a:r>
            <a:r>
              <a:rPr lang="zh-TW" altLang="en-US" sz="2000" b="1">
                <a:solidFill>
                  <a:srgbClr val="FF0000"/>
                </a:solidFill>
              </a:rPr>
              <a:t>來建立</a:t>
            </a:r>
            <a:r>
              <a:rPr lang="en-US" altLang="zh-TW" sz="2000" b="1">
                <a:solidFill>
                  <a:srgbClr val="FF0000"/>
                </a:solidFill>
              </a:rPr>
              <a:t>Interrurpt function</a:t>
            </a:r>
            <a:endParaRPr lang="zh-TW" altLang="en-US" sz="2000" b="1">
              <a:solidFill>
                <a:srgbClr val="FF0000"/>
              </a:solidFill>
            </a:endParaRPr>
          </a:p>
        </p:txBody>
      </p:sp>
      <p:pic>
        <p:nvPicPr>
          <p:cNvPr id="9" name="內容版面配置區 3" descr="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5595" y="2439035"/>
            <a:ext cx="2916555" cy="1721485"/>
          </a:xfrm>
          <a:prstGeom prst="rect">
            <a:avLst/>
          </a:prstGeom>
        </p:spPr>
      </p:pic>
      <p:sp>
        <p:nvSpPr>
          <p:cNvPr id="10" name="乘號 9"/>
          <p:cNvSpPr/>
          <p:nvPr/>
        </p:nvSpPr>
        <p:spPr>
          <a:xfrm>
            <a:off x="5662930" y="2183765"/>
            <a:ext cx="2381885" cy="174434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55" y="2393315"/>
            <a:ext cx="2661920" cy="18122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3270" y="4881245"/>
            <a:ext cx="5093335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</a:t>
            </a:r>
            <a:r>
              <a:rPr lang="zh-TW" altLang="en-US"/>
              <a:t>建立</a:t>
            </a:r>
            <a:r>
              <a:rPr lang="en-US" altLang="zh-TW"/>
              <a:t>Function-Call Subsystem</a:t>
            </a:r>
            <a:r>
              <a:rPr lang="zh-TW" altLang="en-US"/>
              <a:t>物件</a:t>
            </a:r>
            <a:endParaRPr lang="en-US" altLang="zh-TW"/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4.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將</a:t>
            </a:r>
            <a:r>
              <a:rPr lang="en-US" altLang="zh-TW">
                <a:sym typeface="+mn-ea"/>
              </a:rPr>
              <a:t>ISR Block</a:t>
            </a:r>
            <a:r>
              <a:rPr lang="zh-TW" altLang="en-US">
                <a:sym typeface="+mn-ea"/>
              </a:rPr>
              <a:t>和</a:t>
            </a:r>
            <a:r>
              <a:rPr lang="en-US" altLang="zh-TW">
                <a:sym typeface="+mn-ea"/>
              </a:rPr>
              <a:t>Function-Call Subsystem</a:t>
            </a:r>
            <a:r>
              <a:rPr lang="zh-TW" altLang="en-US">
                <a:sym typeface="+mn-ea"/>
              </a:rPr>
              <a:t>接線</a:t>
            </a:r>
            <a:endParaRPr lang="zh-TW" altLang="en-US">
              <a:sym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45" y="4470400"/>
            <a:ext cx="5146040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Signal</a:t>
            </a:r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601345" y="1348740"/>
            <a:ext cx="882459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Function-Call Subsystem Block</a:t>
            </a:r>
            <a:r>
              <a:rPr lang="zh-TW" altLang="en-US">
                <a:sym typeface="+mn-ea"/>
              </a:rPr>
              <a:t>兩下，就可進來設計邏輯</a:t>
            </a:r>
            <a:endParaRPr lang="en-US" altLang="zh-TW"/>
          </a:p>
        </p:txBody>
      </p:sp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2200" y="1878965"/>
            <a:ext cx="4562475" cy="20193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959600" y="1869440"/>
            <a:ext cx="4218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FF0000"/>
                </a:solidFill>
                <a:sym typeface="+mn-ea"/>
              </a:rPr>
              <a:t>6.</a:t>
            </a:r>
            <a:r>
              <a:rPr lang="en-US" sz="1400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思考</a:t>
            </a:r>
            <a:r>
              <a:rPr lang="en-US" sz="2800">
                <a:solidFill>
                  <a:srgbClr val="FF0000"/>
                </a:solidFill>
                <a:sym typeface="+mn-ea"/>
              </a:rPr>
              <a:t>In/ Out </a:t>
            </a:r>
            <a:r>
              <a:rPr lang="zh-TW" altLang="en-US" sz="2800">
                <a:solidFill>
                  <a:srgbClr val="FF0000"/>
                </a:solidFill>
                <a:sym typeface="+mn-ea"/>
              </a:rPr>
              <a:t>保留</a:t>
            </a:r>
            <a:r>
              <a:rPr lang="en-US" altLang="zh-TW" sz="2800">
                <a:solidFill>
                  <a:srgbClr val="FF0000"/>
                </a:solidFill>
                <a:sym typeface="+mn-ea"/>
              </a:rPr>
              <a:t>???</a:t>
            </a:r>
            <a:endParaRPr lang="en-US" altLang="zh-TW" sz="28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3" name="內容版面配置區 3" descr="53_can_isr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0800" y="4385310"/>
            <a:ext cx="1751330" cy="2164715"/>
          </a:xfrm>
          <a:prstGeom prst="rect">
            <a:avLst/>
          </a:prstGeom>
        </p:spPr>
      </p:pic>
      <p:graphicFrame>
        <p:nvGraphicFramePr>
          <p:cNvPr id="15" name="圓桌 14"/>
          <p:cNvGraphicFramePr/>
          <p:nvPr/>
        </p:nvGraphicFramePr>
        <p:xfrm>
          <a:off x="7078345" y="2465705"/>
          <a:ext cx="4443885" cy="10877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92000"/>
                <a:gridCol w="1677670"/>
                <a:gridCol w="1974215"/>
              </a:tblGrid>
              <a:tr h="35941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保留</a:t>
                      </a:r>
                      <a:r>
                        <a:rPr lang="en-US" altLang="zh-TW" sz="1400"/>
                        <a:t>In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不保留</a:t>
                      </a:r>
                      <a:r>
                        <a:rPr lang="en-US" altLang="zh-TW" sz="1400"/>
                        <a:t> In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 b="1">
                          <a:solidFill>
                            <a:schemeClr val="accent1"/>
                          </a:solidFill>
                        </a:rPr>
                        <a:t>優點</a:t>
                      </a:r>
                      <a:endParaRPr lang="zh-TW" altLang="en-US" sz="1400" b="1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較節省記憶體空間</a:t>
                      </a: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可以重複取用</a:t>
                      </a:r>
                      <a:endParaRPr lang="zh-TW" altLang="en-US" sz="1400"/>
                    </a:p>
                  </a:txBody>
                  <a:tcPr anchor="ctr" anchorCtr="0"/>
                </a:tc>
              </a:tr>
              <a:tr h="3594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 b="1">
                          <a:solidFill>
                            <a:schemeClr val="accent1"/>
                          </a:solidFill>
                        </a:rPr>
                        <a:t>缺點</a:t>
                      </a:r>
                      <a:endParaRPr lang="zh-TW" altLang="en-US" sz="1400" b="1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不可以重複取用</a:t>
                      </a: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/>
                        <a:t>需建立變數來存放</a:t>
                      </a:r>
                      <a:endParaRPr lang="zh-TW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656590" y="3961765"/>
            <a:ext cx="456755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7.</a:t>
            </a:r>
            <a:r>
              <a:rPr lang="en-US" altLang="zh-TW"/>
              <a:t> </a:t>
            </a:r>
            <a:r>
              <a:rPr lang="zh-TW" altLang="en-US">
                <a:sym typeface="+mn-ea"/>
              </a:rPr>
              <a:t>假設不用重複取用，保留</a:t>
            </a:r>
            <a:r>
              <a:rPr lang="en-US" altLang="zh-TW">
                <a:sym typeface="+mn-ea"/>
              </a:rPr>
              <a:t>In 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(Signal)</a:t>
            </a:r>
            <a:endParaRPr lang="en-US" altLang="zh-TW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95" y="4455795"/>
            <a:ext cx="6233795" cy="202374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205095" y="3961765"/>
            <a:ext cx="635762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8.</a:t>
            </a:r>
            <a:r>
              <a:rPr lang="en-US" altLang="zh-TW"/>
              <a:t> </a:t>
            </a:r>
            <a:r>
              <a:rPr lang="zh-TW" altLang="en-US">
                <a:sym typeface="+mn-ea"/>
              </a:rPr>
              <a:t>將</a:t>
            </a:r>
            <a:r>
              <a:rPr lang="en-US" altLang="zh-TW">
                <a:sym typeface="+mn-ea"/>
              </a:rPr>
              <a:t>ISR Block</a:t>
            </a:r>
            <a:r>
              <a:rPr lang="zh-TW" altLang="en-US">
                <a:sym typeface="+mn-ea"/>
              </a:rPr>
              <a:t>的</a:t>
            </a:r>
            <a:r>
              <a:rPr lang="en-US" altLang="zh-TW">
                <a:sym typeface="+mn-ea"/>
              </a:rPr>
              <a:t>Output</a:t>
            </a:r>
            <a:r>
              <a:rPr lang="zh-TW" altLang="en-US">
                <a:sym typeface="+mn-ea"/>
              </a:rPr>
              <a:t>，接線至</a:t>
            </a:r>
            <a:r>
              <a:rPr lang="en-US" altLang="zh-TW">
                <a:sym typeface="+mn-ea"/>
              </a:rPr>
              <a:t>Subsystem Block</a:t>
            </a:r>
            <a:endParaRPr lang="en-US" altLang="zh-TW"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Interrupt Function - Data Store Memory (1/2)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882" y="1305525"/>
            <a:ext cx="10852237" cy="5041355"/>
          </a:xfrm>
        </p:spPr>
        <p:txBody>
          <a:bodyPr/>
          <a:p>
            <a:r>
              <a:rPr b="1"/>
              <a:t>假設－</a:t>
            </a:r>
            <a:r>
              <a:t>在</a:t>
            </a:r>
            <a:r>
              <a:rPr lang="en-US" altLang="zh-TW"/>
              <a:t>Interrupt Function</a:t>
            </a:r>
            <a:r>
              <a:t>中，還沒有打算對這些變數做處理，那也可以先把他的值存放到記憶體中</a:t>
            </a:r>
          </a:p>
          <a:p>
            <a:pPr lvl="1"/>
            <a:r>
              <a:rPr lang="en-US" altLang="zh-TW" b="1"/>
              <a:t>Object:</a:t>
            </a:r>
            <a:r>
              <a:rPr lang="en-US" altLang="zh-TW"/>
              <a:t> Data Store </a:t>
            </a:r>
            <a:r>
              <a:rPr lang="en-US" altLang="zh-TW" b="1">
                <a:solidFill>
                  <a:srgbClr val="FF0000"/>
                </a:solidFill>
              </a:rPr>
              <a:t>Memory</a:t>
            </a:r>
            <a:r>
              <a:rPr lang="en-US" altLang="zh-TW"/>
              <a:t>, Data Store </a:t>
            </a:r>
            <a:r>
              <a:rPr lang="en-US" altLang="zh-TW" b="1">
                <a:solidFill>
                  <a:schemeClr val="accent5"/>
                </a:solidFill>
              </a:rPr>
              <a:t>Write</a:t>
            </a:r>
            <a:r>
              <a:rPr lang="en-US" altLang="zh-TW"/>
              <a:t>, Data Store </a:t>
            </a:r>
            <a:r>
              <a:rPr lang="en-US" altLang="zh-TW" b="1">
                <a:solidFill>
                  <a:schemeClr val="accent5"/>
                </a:solidFill>
              </a:rPr>
              <a:t>Read</a:t>
            </a:r>
            <a:endParaRPr lang="en-US" altLang="zh-TW" b="1">
              <a:solidFill>
                <a:schemeClr val="accent5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3390" y="3315335"/>
            <a:ext cx="3863340" cy="13169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6415" y="2370455"/>
            <a:ext cx="5093335" cy="81025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回到</a:t>
            </a:r>
            <a:r>
              <a:rPr lang="en-US" altLang="zh-TW">
                <a:sym typeface="+mn-ea"/>
              </a:rPr>
              <a:t>Main function</a:t>
            </a:r>
            <a:r>
              <a:rPr lang="zh-TW" altLang="en-US">
                <a:sym typeface="+mn-ea"/>
              </a:rPr>
              <a:t>下的</a:t>
            </a:r>
            <a:r>
              <a:rPr lang="en-US" altLang="zh-TW">
                <a:sym typeface="+mn-ea"/>
              </a:rPr>
              <a:t>while loop</a:t>
            </a:r>
            <a:r>
              <a:rPr lang="zh-TW" altLang="en-US">
                <a:sym typeface="+mn-ea"/>
              </a:rPr>
              <a:t>頁面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>
                <a:sym typeface="+mn-ea"/>
              </a:rPr>
              <a:t>Data Store Memory</a:t>
            </a:r>
            <a:r>
              <a:rPr lang="zh-TW" altLang="en-US">
                <a:sym typeface="+mn-ea"/>
              </a:rPr>
              <a:t>物件</a:t>
            </a:r>
            <a:endParaRPr lang="zh-TW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10815" y="3386455"/>
            <a:ext cx="689610" cy="8534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52525" y="4864735"/>
            <a:ext cx="3653155" cy="1309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3. </a:t>
            </a:r>
            <a:r>
              <a:rPr lang="zh-TW" altLang="en-US"/>
              <a:t>點擊</a:t>
            </a:r>
            <a:r>
              <a:rPr lang="en-US" altLang="zh-TW"/>
              <a:t>Data Store Memory</a:t>
            </a:r>
            <a:r>
              <a:rPr lang="zh-TW" altLang="en-US"/>
              <a:t>兩下後，</a:t>
            </a:r>
            <a:endParaRPr lang="zh-TW" altLang="en-US"/>
          </a:p>
          <a:p>
            <a:pPr>
              <a:lnSpc>
                <a:spcPct val="110000"/>
              </a:lnSpc>
            </a:pPr>
            <a:r>
              <a:rPr lang="zh-TW" altLang="en-US"/>
              <a:t>    </a:t>
            </a:r>
            <a:r>
              <a:rPr lang="zh-TW" altLang="en-US">
                <a:sym typeface="+mn-ea"/>
              </a:rPr>
              <a:t>跳出</a:t>
            </a:r>
            <a:r>
              <a:rPr lang="en-US" altLang="zh-TW">
                <a:sym typeface="+mn-ea"/>
              </a:rPr>
              <a:t>Block Parameters</a:t>
            </a:r>
            <a:r>
              <a:rPr lang="zh-TW" altLang="en-US">
                <a:sym typeface="+mn-ea"/>
              </a:rPr>
              <a:t>視窗，</a:t>
            </a:r>
            <a:r>
              <a:rPr lang="zh-TW" altLang="en-US"/>
              <a:t>就</a:t>
            </a:r>
            <a:endParaRPr lang="zh-TW" altLang="en-US"/>
          </a:p>
          <a:p>
            <a:pPr>
              <a:lnSpc>
                <a:spcPct val="110000"/>
              </a:lnSpc>
            </a:pPr>
            <a:r>
              <a:rPr lang="zh-TW" altLang="en-US"/>
              <a:t>    可進行設定 </a:t>
            </a:r>
            <a:r>
              <a:rPr lang="en-US" altLang="zh-TW"/>
              <a:t>(</a:t>
            </a:r>
            <a:r>
              <a:rPr lang="en-US" altLang="zh-TW">
                <a:solidFill>
                  <a:srgbClr val="00B050"/>
                </a:solidFill>
              </a:rPr>
              <a:t>name, initial value, </a:t>
            </a:r>
            <a:endParaRPr lang="en-US" altLang="zh-TW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>
                <a:solidFill>
                  <a:srgbClr val="00B050"/>
                </a:solidFill>
              </a:rPr>
              <a:t>    type</a:t>
            </a:r>
            <a:r>
              <a:rPr lang="en-US" altLang="zh-TW"/>
              <a:t>)</a:t>
            </a:r>
            <a:endParaRPr lang="zh-TW" altLang="en-US">
              <a:sym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4200" y="5076190"/>
            <a:ext cx="568325" cy="82931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75" y="2569845"/>
            <a:ext cx="3349625" cy="333565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60" y="2569845"/>
            <a:ext cx="3348990" cy="33064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18075" y="3592830"/>
            <a:ext cx="1705610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566285" y="3521075"/>
            <a:ext cx="52260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4. </a:t>
            </a:r>
            <a:endParaRPr lang="zh-TW" altLang="en-US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28025" y="3573145"/>
            <a:ext cx="1147445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8103235" y="3271520"/>
            <a:ext cx="52260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5. </a:t>
            </a:r>
            <a:endParaRPr lang="zh-TW" alt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9460" y="4020820"/>
            <a:ext cx="1147445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103235" y="3949065"/>
            <a:ext cx="52260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6. </a:t>
            </a:r>
            <a:endParaRPr lang="zh-TW" alt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38310" y="5653405"/>
            <a:ext cx="626745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004300" y="5480685"/>
            <a:ext cx="52260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7. </a:t>
            </a:r>
            <a:endParaRPr lang="zh-TW" altLang="en-US"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Data Store Memory (2/2)</a:t>
            </a:r>
            <a:endParaRPr lang="zh-TW" altLang="en-US"/>
          </a:p>
        </p:txBody>
      </p:sp>
      <p:pic>
        <p:nvPicPr>
          <p:cNvPr id="6" name="內容版面配置區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2413635"/>
            <a:ext cx="4714875" cy="241681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69925" y="1437005"/>
            <a:ext cx="5093335" cy="81025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8.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Data Store Write</a:t>
            </a:r>
            <a:r>
              <a:rPr lang="zh-TW" altLang="en-US">
                <a:sym typeface="+mn-ea"/>
              </a:rPr>
              <a:t>物件</a:t>
            </a:r>
            <a:endParaRPr lang="en-US" altLang="zh-TW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9. </a:t>
            </a:r>
            <a:r>
              <a:rPr lang="zh-TW" altLang="en-US">
                <a:sym typeface="+mn-ea"/>
              </a:rPr>
              <a:t>將變數與</a:t>
            </a:r>
            <a:r>
              <a:rPr lang="en-US" altLang="zh-TW">
                <a:sym typeface="+mn-ea"/>
              </a:rPr>
              <a:t>Data Store Write</a:t>
            </a:r>
            <a:r>
              <a:rPr lang="zh-TW" altLang="en-US">
                <a:sym typeface="+mn-ea"/>
              </a:rPr>
              <a:t>接線</a:t>
            </a:r>
            <a:endParaRPr lang="zh-TW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2925" y="4062730"/>
            <a:ext cx="1052830" cy="254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81345" y="2340610"/>
            <a:ext cx="5840730" cy="12439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11135" y="2428240"/>
            <a:ext cx="2025015" cy="4635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867650" y="2004695"/>
            <a:ext cx="37134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直接在空白處輸入</a:t>
            </a:r>
            <a:r>
              <a:rPr lang="en-US" altLang="zh-TW">
                <a:sym typeface="+mn-ea"/>
              </a:rPr>
              <a:t>Comment</a:t>
            </a:r>
            <a:r>
              <a:rPr lang="zh-TW" altLang="en-US">
                <a:sym typeface="+mn-ea"/>
              </a:rPr>
              <a:t>內容</a:t>
            </a:r>
            <a:endParaRPr lang="zh-TW" altLang="en-US">
              <a:sym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60" y="3691255"/>
            <a:ext cx="4997450" cy="174053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455025" y="4570095"/>
            <a:ext cx="3040380" cy="755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直接按下</a:t>
            </a:r>
            <a:r>
              <a:rPr lang="en-US" altLang="zh-TW">
                <a:sym typeface="+mn-ea"/>
              </a:rPr>
              <a:t>Enter</a:t>
            </a:r>
            <a:r>
              <a:rPr lang="zh-TW" altLang="en-US">
                <a:sym typeface="+mn-ea"/>
              </a:rPr>
              <a:t>，就完成了</a:t>
            </a:r>
            <a:endParaRPr lang="zh-TW" altLang="en-US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TW">
                <a:sym typeface="+mn-ea"/>
              </a:rPr>
              <a:t>    (</a:t>
            </a:r>
            <a:r>
              <a:rPr lang="zh-TW" altLang="en-US">
                <a:sym typeface="+mn-ea"/>
              </a:rPr>
              <a:t>等於使用</a:t>
            </a:r>
            <a:r>
              <a:rPr lang="en-US" altLang="zh-TW">
                <a:sym typeface="+mn-ea"/>
              </a:rPr>
              <a:t>text</a:t>
            </a:r>
            <a:r>
              <a:rPr lang="zh-TW" altLang="en-US">
                <a:sym typeface="+mn-ea"/>
              </a:rPr>
              <a:t>物件</a:t>
            </a:r>
            <a:r>
              <a:rPr lang="en-US" altLang="zh-TW">
                <a:sym typeface="+mn-ea"/>
              </a:rPr>
              <a:t>)</a:t>
            </a:r>
            <a:endParaRPr lang="en-US" altLang="zh-TW"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89085" y="4066540"/>
            <a:ext cx="1424305" cy="4635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921000" y="3099435"/>
            <a:ext cx="23926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10.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變數寫入就完成了</a:t>
            </a:r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763260" y="1337310"/>
            <a:ext cx="246888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zh-TW" altLang="en-US" sz="2400" b="1">
                <a:solidFill>
                  <a:schemeClr val="accent5"/>
                </a:solidFill>
                <a:sym typeface="+mn-ea"/>
              </a:rPr>
              <a:t>補充 </a:t>
            </a:r>
            <a:r>
              <a:rPr lang="en-US" altLang="zh-TW" sz="2400" b="1">
                <a:solidFill>
                  <a:schemeClr val="accent5"/>
                </a:solidFill>
                <a:sym typeface="+mn-ea"/>
              </a:rPr>
              <a:t>-</a:t>
            </a:r>
            <a:r>
              <a:rPr lang="en-US" altLang="zh-TW" sz="2400" b="1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TW" sz="2400" b="1">
                <a:solidFill>
                  <a:srgbClr val="FF0000"/>
                </a:solidFill>
                <a:sym typeface="+mn-ea"/>
              </a:rPr>
              <a:t>Comment</a:t>
            </a:r>
            <a:endParaRPr lang="en-US" altLang="zh-TW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8965" y="5008245"/>
            <a:ext cx="50723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(</a:t>
            </a: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如果是</a:t>
            </a:r>
            <a:r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讀取變數</a:t>
            </a: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，則使用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Data Store Read</a:t>
            </a:r>
            <a:r>
              <a:rPr lang="zh-TW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物件</a:t>
            </a:r>
            <a:r>
              <a:rPr lang="en-US" altLang="zh-TW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en-US" altLang="zh-TW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Variable View (1/4)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3910" y="1296035"/>
            <a:ext cx="8043545" cy="504126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236585" y="1462405"/>
            <a:ext cx="328549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/>
              <a:t>  </a:t>
            </a:r>
            <a:r>
              <a:rPr lang="zh-TW" altLang="en-US"/>
              <a:t>開啟</a:t>
            </a:r>
            <a:r>
              <a:rPr lang="en-US" altLang="zh-TW"/>
              <a:t>Embedder Coder</a:t>
            </a:r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401310" y="1296035"/>
            <a:ext cx="2195830" cy="720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566535" y="2537460"/>
            <a:ext cx="1939290" cy="10445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658225" y="2654935"/>
            <a:ext cx="2586990" cy="100456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/>
              <a:t> </a:t>
            </a:r>
            <a:r>
              <a:rPr lang="zh-TW" altLang="en-US"/>
              <a:t>從</a:t>
            </a:r>
            <a:r>
              <a:rPr lang="en-US" altLang="zh-TW"/>
              <a:t>Library Browser</a:t>
            </a:r>
            <a:r>
              <a:rPr lang="zh-TW" altLang="en-US"/>
              <a:t>把</a:t>
            </a:r>
            <a:endParaRPr lang="zh-TW" altLang="en-US"/>
          </a:p>
          <a:p>
            <a:pPr>
              <a:lnSpc>
                <a:spcPct val="110000"/>
              </a:lnSpc>
            </a:pPr>
            <a:r>
              <a:rPr lang="zh-TW" altLang="en-US"/>
              <a:t>    </a:t>
            </a:r>
            <a:r>
              <a:rPr lang="en-US" altLang="zh-TW"/>
              <a:t>FreeMaster Block 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en-US" altLang="zh-TW"/>
              <a:t>    (LPUART6)</a:t>
            </a:r>
            <a:r>
              <a:rPr lang="zh-TW" altLang="en-US"/>
              <a:t>拖曳進來</a:t>
            </a:r>
            <a:endParaRPr lang="en-US" altLang="zh-TW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5395" y="5050155"/>
            <a:ext cx="3918585" cy="96647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1080770" y="4986020"/>
            <a:ext cx="4495800" cy="1028700"/>
          </a:xfrm>
          <a:prstGeom prst="wedgeRectCallou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184910" y="5295900"/>
            <a:ext cx="4062730" cy="720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576570" y="5444490"/>
            <a:ext cx="519938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 </a:t>
            </a:r>
            <a:r>
              <a:rPr lang="zh-TW" altLang="en-US"/>
              <a:t>點擊頁面下方的</a:t>
            </a:r>
            <a:r>
              <a:rPr lang="en-US" altLang="zh-TW"/>
              <a:t>tab (</a:t>
            </a:r>
            <a:r>
              <a:rPr lang="zh-TW" altLang="en-US"/>
              <a:t>開啟變數定義</a:t>
            </a:r>
            <a:r>
              <a:rPr lang="en-US" altLang="zh-TW"/>
              <a:t>tab view)</a:t>
            </a:r>
            <a:endParaRPr lang="en-US" altLang="zh-TW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Variable View (2/4)</a:t>
            </a:r>
            <a:endParaRPr lang="en-US" altLang="zh-TW">
              <a:sym typeface="+mn-ea"/>
            </a:endParaRPr>
          </a:p>
        </p:txBody>
      </p:sp>
      <p:pic>
        <p:nvPicPr>
          <p:cNvPr id="6" name="內容版面配置區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10310"/>
            <a:ext cx="9312910" cy="5041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15690" y="3724275"/>
            <a:ext cx="567690" cy="3111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54550" y="3519170"/>
            <a:ext cx="519938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 </a:t>
            </a:r>
            <a:r>
              <a:rPr lang="zh-TW" altLang="en-US"/>
              <a:t>切換至</a:t>
            </a:r>
            <a:r>
              <a:rPr lang="en-US" altLang="zh-TW" b="1">
                <a:solidFill>
                  <a:srgbClr val="FF0000"/>
                </a:solidFill>
              </a:rPr>
              <a:t>Data Store </a:t>
            </a:r>
            <a:r>
              <a:rPr lang="en-US" altLang="zh-TW"/>
              <a:t>Tab</a:t>
            </a:r>
            <a:endParaRPr lang="en-US" altLang="zh-TW"/>
          </a:p>
        </p:txBody>
      </p:sp>
      <p:sp>
        <p:nvSpPr>
          <p:cNvPr id="10" name="矩形 9"/>
          <p:cNvSpPr/>
          <p:nvPr/>
        </p:nvSpPr>
        <p:spPr>
          <a:xfrm>
            <a:off x="3809365" y="4498975"/>
            <a:ext cx="567690" cy="3111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760220" y="4584700"/>
            <a:ext cx="2789555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r>
              <a:rPr lang="zh-TW" altLang="en-US"/>
              <a:t>設置成</a:t>
            </a:r>
            <a:r>
              <a:rPr lang="en-US" altLang="zh-TW" b="1">
                <a:solidFill>
                  <a:srgbClr val="FF0000"/>
                </a:solidFill>
              </a:rPr>
              <a:t>Volatile</a:t>
            </a:r>
            <a:endParaRPr lang="en-US" altLang="zh-TW" b="1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en-US" altLang="zh-TW">
                <a:solidFill>
                  <a:schemeClr val="tx1"/>
                </a:solidFill>
              </a:rPr>
              <a:t>Build</a:t>
            </a:r>
            <a:endParaRPr lang="en-US" altLang="zh-TW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4498975"/>
            <a:ext cx="4787900" cy="2171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86575" y="5254625"/>
            <a:ext cx="1452880" cy="1790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8170" y="5149850"/>
            <a:ext cx="2610485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7.</a:t>
            </a:r>
            <a:r>
              <a:rPr lang="en-US" altLang="zh-TW"/>
              <a:t> </a:t>
            </a:r>
            <a:r>
              <a:rPr lang="zh-TW" altLang="en-US"/>
              <a:t>回到資料夾目錄，可     </a:t>
            </a:r>
            <a:endParaRPr lang="zh-TW" altLang="en-US"/>
          </a:p>
          <a:p>
            <a:pPr>
              <a:lnSpc>
                <a:spcPct val="120000"/>
              </a:lnSpc>
            </a:pPr>
            <a:r>
              <a:rPr lang="zh-TW" altLang="en-US"/>
              <a:t>    看到出現</a:t>
            </a:r>
            <a:r>
              <a:rPr lang="en-US" altLang="zh-TW">
                <a:solidFill>
                  <a:srgbClr val="FF0000"/>
                </a:solidFill>
              </a:rPr>
              <a:t>.elf</a:t>
            </a:r>
            <a:r>
              <a:rPr lang="en-US" altLang="zh-TW"/>
              <a:t> </a:t>
            </a:r>
            <a:r>
              <a:rPr lang="zh-TW" altLang="en-US"/>
              <a:t>檔案</a:t>
            </a:r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Variable View (3/4)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7090" y="1353185"/>
            <a:ext cx="7957820" cy="504126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941445" y="2593975"/>
            <a:ext cx="348678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8.</a:t>
            </a:r>
            <a:r>
              <a:rPr lang="en-US" altLang="zh-TW"/>
              <a:t> </a:t>
            </a:r>
            <a:r>
              <a:rPr lang="zh-TW" altLang="en-US"/>
              <a:t>開啟</a:t>
            </a:r>
            <a:r>
              <a:rPr lang="en-US" altLang="zh-TW"/>
              <a:t>FreeMaster</a:t>
            </a:r>
            <a:r>
              <a:rPr lang="zh-TW" altLang="en-US"/>
              <a:t>軟體</a:t>
            </a:r>
            <a:r>
              <a:rPr lang="en-US" altLang="zh-TW"/>
              <a:t> (NXP)</a:t>
            </a:r>
            <a:endParaRPr lang="en-US" altLang="zh-TW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Interrupt Function - Variable View (4/4)</a:t>
            </a:r>
            <a:endParaRPr lang="zh-TW" altLang="en-US"/>
          </a:p>
        </p:txBody>
      </p:sp>
      <p:pic>
        <p:nvPicPr>
          <p:cNvPr id="7" name="內容版面配置區 6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95910" y="1974850"/>
            <a:ext cx="4723130" cy="35814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55" y="1974850"/>
            <a:ext cx="6621145" cy="36328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6200" y="2090420"/>
            <a:ext cx="318770" cy="212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278255" y="1666875"/>
            <a:ext cx="374078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9. </a:t>
            </a:r>
            <a:r>
              <a:rPr lang="en-US">
                <a:solidFill>
                  <a:schemeClr val="tx1"/>
                </a:solidFill>
              </a:rPr>
              <a:t>Project -&gt; Optins...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80865" y="2937510"/>
            <a:ext cx="344170" cy="226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609465" y="2668270"/>
            <a:ext cx="4483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10.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9" name="矩形 8"/>
          <p:cNvSpPr/>
          <p:nvPr/>
        </p:nvSpPr>
        <p:spPr>
          <a:xfrm>
            <a:off x="2130425" y="2937510"/>
            <a:ext cx="2250440" cy="226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911985" y="2390140"/>
            <a:ext cx="305117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11. </a:t>
            </a:r>
            <a:r>
              <a:rPr lang="zh-TW" altLang="en-US">
                <a:solidFill>
                  <a:schemeClr val="tx1"/>
                </a:solidFill>
              </a:rPr>
              <a:t>匯入剛剛的</a:t>
            </a:r>
            <a:r>
              <a:rPr lang="en-US" altLang="zh-TW">
                <a:solidFill>
                  <a:schemeClr val="tx1"/>
                </a:solidFill>
              </a:rPr>
              <a:t>.elf</a:t>
            </a:r>
            <a:r>
              <a:rPr lang="zh-TW" altLang="en-US">
                <a:solidFill>
                  <a:schemeClr val="tx1"/>
                </a:solidFill>
              </a:rPr>
              <a:t>檔案</a:t>
            </a:r>
            <a:r>
              <a:rPr lang="en-US" altLang="zh-TW">
                <a:solidFill>
                  <a:schemeClr val="tx1"/>
                </a:solidFill>
              </a:rPr>
              <a:t>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72435" y="4749165"/>
            <a:ext cx="702945" cy="226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524125" y="4650105"/>
            <a:ext cx="4483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12.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4" name="矩形 3"/>
          <p:cNvSpPr/>
          <p:nvPr/>
        </p:nvSpPr>
        <p:spPr>
          <a:xfrm>
            <a:off x="6557010" y="2668270"/>
            <a:ext cx="702945" cy="1447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08700" y="2513965"/>
            <a:ext cx="4483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13.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15" name="矩形 14"/>
          <p:cNvSpPr/>
          <p:nvPr/>
        </p:nvSpPr>
        <p:spPr>
          <a:xfrm>
            <a:off x="7820660" y="3274695"/>
            <a:ext cx="1094740" cy="1447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688330" y="3091815"/>
            <a:ext cx="203708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14. </a:t>
            </a:r>
            <a:r>
              <a:rPr lang="zh-TW" altLang="en-US">
                <a:solidFill>
                  <a:schemeClr val="tx1"/>
                </a:solidFill>
              </a:rPr>
              <a:t>輸入變數名稱</a:t>
            </a:r>
            <a:r>
              <a:rPr lang="en-US" altLang="zh-TW">
                <a:solidFill>
                  <a:schemeClr val="tx1"/>
                </a:solidFill>
              </a:rPr>
              <a:t>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12455" y="3448050"/>
            <a:ext cx="702945" cy="1447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820660" y="3337560"/>
            <a:ext cx="7150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15.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80880" y="2937510"/>
            <a:ext cx="2178050" cy="1543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9462135" y="2587625"/>
            <a:ext cx="7150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16.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66020" y="4975225"/>
            <a:ext cx="664845" cy="2400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9646285" y="4791710"/>
            <a:ext cx="715010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17.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63870" y="2273935"/>
            <a:ext cx="217805" cy="2400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315585" y="1850390"/>
            <a:ext cx="1241425" cy="42354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18. GO </a:t>
            </a:r>
            <a:endParaRPr lang="en-US" altLang="zh-TW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5" y="3121660"/>
            <a:ext cx="10852150" cy="1311910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TW" b="1">
                <a:solidFill>
                  <a:schemeClr val="accent1">
                    <a:lumMod val="75000"/>
                  </a:schemeClr>
                </a:solidFill>
                <a:sym typeface="+mn-ea"/>
              </a:rPr>
              <a:t>Example Project</a:t>
            </a:r>
            <a:br>
              <a:rPr lang="en-US" altLang="zh-TW" b="1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TW">
                <a:sym typeface="+mn-ea"/>
              </a:rPr>
              <a:t>Function Logic</a:t>
            </a:r>
            <a:endParaRPr lang="en-US" alt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69925" y="4511675"/>
            <a:ext cx="10852150" cy="1861185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If - Else (If Action Subsystem) </a:t>
            </a:r>
            <a:endParaRPr lang="en-US" altLang="zh-TW" sz="18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Data Store Memory - </a:t>
            </a:r>
            <a:r>
              <a:rPr lang="en-US" altLang="zh-TW" sz="1800" b="1">
                <a:solidFill>
                  <a:srgbClr val="FF0000"/>
                </a:solidFill>
                <a:sym typeface="+mn-ea"/>
              </a:rPr>
              <a:t>Array</a:t>
            </a:r>
            <a:endParaRPr lang="en-US" altLang="zh-TW" sz="1800" b="1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SPI Command - </a:t>
            </a:r>
            <a:r>
              <a:rPr lang="en-US" altLang="zh-TW" sz="1800" b="1">
                <a:solidFill>
                  <a:srgbClr val="FF0000"/>
                </a:solidFill>
                <a:sym typeface="+mn-ea"/>
              </a:rPr>
              <a:t>Use Own C Code</a:t>
            </a:r>
            <a:r>
              <a:rPr lang="en-US" altLang="zh-TW" sz="1800">
                <a:sym typeface="+mn-ea"/>
              </a:rPr>
              <a:t> (Custom Block)</a:t>
            </a:r>
            <a:endParaRPr lang="en-US" altLang="zh-TW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444740" y="3782695"/>
            <a:ext cx="1934210" cy="2464435"/>
            <a:chOff x="1590" y="3928"/>
            <a:chExt cx="5145" cy="636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48" y="4508"/>
              <a:ext cx="2968" cy="560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590" y="4237"/>
              <a:ext cx="5145" cy="60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729" y="3928"/>
              <a:ext cx="4868" cy="6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TW" sz="1000" b="1">
                  <a:solidFill>
                    <a:srgbClr val="0070C0"/>
                  </a:solidFill>
                </a:rPr>
                <a:t>Main Function - While loop</a:t>
              </a:r>
              <a:endParaRPr lang="en-US" altLang="zh-TW" sz="1000" b="1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9559925" y="3800475"/>
            <a:ext cx="2257425" cy="2445385"/>
            <a:chOff x="7805" y="4593"/>
            <a:chExt cx="6375" cy="636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4" y="5131"/>
              <a:ext cx="6127" cy="560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7805" y="4902"/>
              <a:ext cx="6375" cy="606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619" y="4593"/>
              <a:ext cx="4747" cy="6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TW" sz="1000" b="1">
                  <a:solidFill>
                    <a:srgbClr val="00B050"/>
                  </a:solidFill>
                </a:rPr>
                <a:t>Can Rx Interrupt</a:t>
              </a:r>
              <a:endParaRPr lang="en-US" altLang="zh-TW" sz="1000" b="1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If - Else  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645150" y="863600"/>
            <a:ext cx="3650615" cy="19602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69925" y="1115060"/>
            <a:ext cx="5093335" cy="188975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if </a:t>
            </a:r>
            <a:r>
              <a:rPr lang="zh-TW" altLang="en-US">
                <a:sym typeface="+mn-ea"/>
              </a:rPr>
              <a:t>物件</a:t>
            </a:r>
            <a:endParaRPr lang="en-US" altLang="zh-TW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if Action Subsystem </a:t>
            </a:r>
            <a:r>
              <a:rPr lang="zh-TW" altLang="en-US">
                <a:sym typeface="+mn-ea"/>
              </a:rPr>
              <a:t>物件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3.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if </a:t>
            </a:r>
            <a:r>
              <a:rPr lang="zh-TW" altLang="en-US">
                <a:sym typeface="+mn-ea"/>
              </a:rPr>
              <a:t>兩下後，跳出</a:t>
            </a:r>
            <a:r>
              <a:rPr lang="en-US" altLang="zh-TW">
                <a:sym typeface="+mn-ea"/>
              </a:rPr>
              <a:t>Block Parameters</a:t>
            </a:r>
            <a:r>
              <a:rPr lang="zh-TW" altLang="en-US">
                <a:sym typeface="+mn-ea"/>
              </a:rPr>
              <a:t>視窗，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TW" altLang="en-US">
                <a:sym typeface="+mn-ea"/>
              </a:rPr>
              <a:t>    就可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設定條件式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endParaRPr lang="zh-TW" altLang="en-US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12230" y="1483995"/>
            <a:ext cx="1194435" cy="5708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98640" y="1863090"/>
            <a:ext cx="246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000"/>
              <a:t>if</a:t>
            </a:r>
            <a:endParaRPr lang="en-US" altLang="zh-TW" sz="1000"/>
          </a:p>
        </p:txBody>
      </p:sp>
      <p:sp>
        <p:nvSpPr>
          <p:cNvPr id="6" name="文字方塊 5"/>
          <p:cNvSpPr txBox="1"/>
          <p:nvPr/>
        </p:nvSpPr>
        <p:spPr>
          <a:xfrm>
            <a:off x="8401685" y="2371090"/>
            <a:ext cx="87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000"/>
              <a:t>if Action Subsystem</a:t>
            </a:r>
            <a:endParaRPr lang="en-US" altLang="zh-TW" sz="1000"/>
          </a:p>
        </p:txBody>
      </p:sp>
      <p:sp>
        <p:nvSpPr>
          <p:cNvPr id="7" name="文字方塊 6"/>
          <p:cNvSpPr txBox="1"/>
          <p:nvPr/>
        </p:nvSpPr>
        <p:spPr>
          <a:xfrm>
            <a:off x="7347585" y="2371090"/>
            <a:ext cx="87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000"/>
              <a:t>if Action Subsystem</a:t>
            </a:r>
            <a:endParaRPr lang="en-US" altLang="zh-TW" sz="1000"/>
          </a:p>
        </p:txBody>
      </p:sp>
      <p:sp>
        <p:nvSpPr>
          <p:cNvPr id="8" name="矩形 7"/>
          <p:cNvSpPr/>
          <p:nvPr/>
        </p:nvSpPr>
        <p:spPr>
          <a:xfrm>
            <a:off x="7408545" y="1993900"/>
            <a:ext cx="1864995" cy="776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4" name="內容版面配置區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0630" y="2740660"/>
            <a:ext cx="3326765" cy="38334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331595" y="5069840"/>
            <a:ext cx="1941195" cy="3879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47420" y="5012690"/>
            <a:ext cx="384175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4. </a:t>
            </a:r>
            <a:endParaRPr lang="zh-TW" altLang="en-US">
              <a:sym typeface="+mn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86070" y="2944495"/>
            <a:ext cx="6357620" cy="7556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r>
              <a:rPr lang="zh-TW" altLang="en-US">
                <a:sym typeface="+mn-ea"/>
              </a:rPr>
              <a:t>將</a:t>
            </a:r>
            <a:r>
              <a:rPr lang="en-US" altLang="zh-TW">
                <a:sym typeface="+mn-ea"/>
              </a:rPr>
              <a:t>If Block</a:t>
            </a:r>
            <a:r>
              <a:rPr lang="zh-TW" altLang="en-US">
                <a:sym typeface="+mn-ea"/>
              </a:rPr>
              <a:t>的</a:t>
            </a:r>
            <a:r>
              <a:rPr lang="en-US" altLang="zh-TW">
                <a:sym typeface="+mn-ea"/>
              </a:rPr>
              <a:t>Output</a:t>
            </a:r>
            <a:r>
              <a:rPr lang="zh-TW" altLang="en-US">
                <a:sym typeface="+mn-ea"/>
              </a:rPr>
              <a:t>，接線至</a:t>
            </a:r>
            <a:r>
              <a:rPr lang="en-US" altLang="zh-TW">
                <a:sym typeface="+mn-ea"/>
              </a:rPr>
              <a:t>if Action Subsystem Block</a:t>
            </a:r>
            <a:endParaRPr lang="en-US" altLang="zh-TW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6. </a:t>
            </a:r>
            <a:r>
              <a:rPr lang="zh-TW" altLang="en-US">
                <a:sym typeface="+mn-ea"/>
              </a:rPr>
              <a:t>將會用到的</a:t>
            </a:r>
            <a:r>
              <a:rPr lang="en-US" altLang="zh-TW">
                <a:sym typeface="+mn-ea"/>
              </a:rPr>
              <a:t>Signal</a:t>
            </a:r>
            <a:r>
              <a:rPr lang="zh-TW" altLang="en-US">
                <a:sym typeface="+mn-ea"/>
              </a:rPr>
              <a:t>，接線至對應的</a:t>
            </a:r>
            <a:r>
              <a:rPr lang="en-US" altLang="zh-TW">
                <a:sym typeface="+mn-ea"/>
              </a:rPr>
              <a:t>Block</a:t>
            </a:r>
            <a:endParaRPr lang="en-US" altLang="zh-TW">
              <a:sym typeface="+mn-ea"/>
            </a:endParaRPr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5985" y="3721735"/>
            <a:ext cx="4217035" cy="2698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467090" y="4700905"/>
            <a:ext cx="902970" cy="1689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324215" y="4425315"/>
            <a:ext cx="2702560" cy="27558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TW" sz="1000">
                <a:solidFill>
                  <a:schemeClr val="accent1"/>
                </a:solidFill>
                <a:sym typeface="+mn-ea"/>
              </a:rPr>
              <a:t>(</a:t>
            </a:r>
            <a:r>
              <a:rPr lang="zh-TW" altLang="en-US" sz="1000">
                <a:solidFill>
                  <a:schemeClr val="accent1"/>
                </a:solidFill>
                <a:sym typeface="+mn-ea"/>
              </a:rPr>
              <a:t>可將</a:t>
            </a:r>
            <a:r>
              <a:rPr lang="en-US" sz="1000">
                <a:solidFill>
                  <a:schemeClr val="accent1"/>
                </a:solidFill>
                <a:sym typeface="+mn-ea"/>
              </a:rPr>
              <a:t>Subsystem</a:t>
            </a:r>
            <a:r>
              <a:rPr lang="zh-TW" altLang="en-US" sz="1000">
                <a:solidFill>
                  <a:schemeClr val="accent1"/>
                </a:solidFill>
                <a:sym typeface="+mn-ea"/>
              </a:rPr>
              <a:t>內要做的邏輯補充在線上</a:t>
            </a:r>
            <a:r>
              <a:rPr lang="en-US" altLang="zh-TW" sz="1000">
                <a:solidFill>
                  <a:schemeClr val="accent1"/>
                </a:solidFill>
                <a:sym typeface="+mn-ea"/>
              </a:rPr>
              <a:t>)</a:t>
            </a:r>
            <a:endParaRPr lang="en-US" altLang="zh-TW" sz="10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765" y="5800090"/>
            <a:ext cx="521970" cy="140335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575800" y="5345430"/>
            <a:ext cx="1876425" cy="46037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TW" sz="1000">
                <a:solidFill>
                  <a:srgbClr val="00B050"/>
                </a:solidFill>
                <a:sym typeface="+mn-ea"/>
              </a:rPr>
              <a:t>(</a:t>
            </a:r>
            <a:r>
              <a:rPr lang="zh-TW" altLang="en-US" sz="1000">
                <a:solidFill>
                  <a:srgbClr val="00B050"/>
                </a:solidFill>
                <a:sym typeface="+mn-ea"/>
              </a:rPr>
              <a:t>接線後，</a:t>
            </a:r>
            <a:r>
              <a:rPr lang="en-US" altLang="zh-TW" sz="1000">
                <a:solidFill>
                  <a:srgbClr val="00B050"/>
                </a:solidFill>
                <a:sym typeface="+mn-ea"/>
              </a:rPr>
              <a:t>if Action Subsystem</a:t>
            </a:r>
            <a:r>
              <a:rPr lang="zh-TW" altLang="en-US" sz="1000">
                <a:solidFill>
                  <a:srgbClr val="00B050"/>
                </a:solidFill>
                <a:sym typeface="+mn-ea"/>
              </a:rPr>
              <a:t>的</a:t>
            </a:r>
            <a:r>
              <a:rPr lang="en-US" altLang="zh-TW" sz="1000">
                <a:solidFill>
                  <a:srgbClr val="00B050"/>
                </a:solidFill>
                <a:sym typeface="+mn-ea"/>
              </a:rPr>
              <a:t>text</a:t>
            </a:r>
            <a:r>
              <a:rPr lang="zh-TW" altLang="en-US" sz="1000">
                <a:solidFill>
                  <a:srgbClr val="00B050"/>
                </a:solidFill>
                <a:sym typeface="+mn-ea"/>
              </a:rPr>
              <a:t>會自動刷新成對應邏輯</a:t>
            </a:r>
            <a:r>
              <a:rPr lang="en-US" altLang="zh-TW" sz="1000">
                <a:solidFill>
                  <a:srgbClr val="00B050"/>
                </a:solidFill>
                <a:sym typeface="+mn-ea"/>
              </a:rPr>
              <a:t>)</a:t>
            </a:r>
            <a:endParaRPr lang="en-US" altLang="zh-TW" sz="1000">
              <a:solidFill>
                <a:srgbClr val="00B050"/>
              </a:solidFill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401050" y="5805805"/>
            <a:ext cx="786130" cy="4546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880100" y="5596890"/>
            <a:ext cx="1017905" cy="431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533130" y="5267960"/>
            <a:ext cx="484505" cy="1397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697855" y="6028690"/>
            <a:ext cx="1381760" cy="46037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sz="1000">
                <a:solidFill>
                  <a:srgbClr val="7030A0"/>
                </a:solidFill>
                <a:sym typeface="+mn-ea"/>
              </a:rPr>
              <a:t>(</a:t>
            </a:r>
            <a:r>
              <a:rPr lang="zh-TW" altLang="en-US" sz="1000">
                <a:solidFill>
                  <a:srgbClr val="7030A0"/>
                </a:solidFill>
                <a:sym typeface="+mn-ea"/>
              </a:rPr>
              <a:t>沒用到</a:t>
            </a:r>
            <a:r>
              <a:rPr lang="en-US" altLang="zh-TW" sz="1000">
                <a:solidFill>
                  <a:srgbClr val="7030A0"/>
                </a:solidFill>
                <a:sym typeface="+mn-ea"/>
              </a:rPr>
              <a:t>length</a:t>
            </a:r>
            <a:r>
              <a:rPr lang="zh-TW" altLang="en-US" sz="1000">
                <a:solidFill>
                  <a:srgbClr val="7030A0"/>
                </a:solidFill>
                <a:sym typeface="+mn-ea"/>
              </a:rPr>
              <a:t>，就用</a:t>
            </a:r>
            <a:r>
              <a:rPr lang="en-US" altLang="zh-TW" sz="1000">
                <a:solidFill>
                  <a:srgbClr val="7030A0"/>
                </a:solidFill>
                <a:sym typeface="+mn-ea"/>
              </a:rPr>
              <a:t>terminator</a:t>
            </a:r>
            <a:r>
              <a:rPr lang="zh-TW" altLang="en-US" sz="1000">
                <a:solidFill>
                  <a:srgbClr val="7030A0"/>
                </a:solidFill>
                <a:sym typeface="+mn-ea"/>
              </a:rPr>
              <a:t>空接它</a:t>
            </a:r>
            <a:r>
              <a:rPr lang="en-US" sz="1000">
                <a:solidFill>
                  <a:srgbClr val="7030A0"/>
                </a:solidFill>
                <a:sym typeface="+mn-ea"/>
              </a:rPr>
              <a:t>)</a:t>
            </a:r>
            <a:endParaRPr lang="en-US" sz="1000">
              <a:solidFill>
                <a:srgbClr val="7030A0"/>
              </a:solidFill>
              <a:sym typeface="+mn-ea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408545" y="6260465"/>
            <a:ext cx="3486150" cy="3492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sz="1400" b="1">
                <a:solidFill>
                  <a:srgbClr val="FF0000"/>
                </a:solidFill>
                <a:sym typeface="+mn-ea"/>
              </a:rPr>
              <a:t>(Signal </a:t>
            </a:r>
            <a:r>
              <a:rPr lang="zh-TW" altLang="en-US" sz="1400" b="1">
                <a:solidFill>
                  <a:srgbClr val="FF0000"/>
                </a:solidFill>
                <a:sym typeface="+mn-ea"/>
              </a:rPr>
              <a:t>不能同時傳入不同</a:t>
            </a:r>
            <a:r>
              <a:rPr lang="en-US" altLang="zh-TW" sz="1400" b="1">
                <a:solidFill>
                  <a:srgbClr val="FF0000"/>
                </a:solidFill>
                <a:sym typeface="+mn-ea"/>
              </a:rPr>
              <a:t>subsystem</a:t>
            </a:r>
            <a:r>
              <a:rPr lang="en-US" sz="1400" b="1">
                <a:solidFill>
                  <a:srgbClr val="FF0000"/>
                </a:solidFill>
                <a:sym typeface="+mn-ea"/>
              </a:rPr>
              <a:t>)</a:t>
            </a:r>
            <a:endParaRPr lang="en-US" sz="14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Introduction</a:t>
            </a:r>
            <a:r>
              <a:rPr lang="en-US" altLang="zh-TW">
                <a:sym typeface="+mn-ea"/>
              </a:rPr>
              <a:t> (2/3)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TW" sz="18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How to Generate C Code via Simulink?</a:t>
            </a:r>
            <a:endParaRPr lang="en-US" altLang="zh-TW"/>
          </a:p>
          <a:p>
            <a:pPr lvl="1"/>
            <a:r>
              <a:rPr lang="en-US" altLang="zh-TW">
                <a:sym typeface="+mn-ea"/>
              </a:rPr>
              <a:t>Embedder Coder, Simulink Coder, Stateflow</a:t>
            </a:r>
            <a:endParaRPr lang="en-US" altLang="zh-TW"/>
          </a:p>
          <a:p>
            <a:endParaRPr lang="en-US" altLang="zh-TW"/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/>
          </a:p>
          <a:p>
            <a:r>
              <a:rPr lang="en-US" altLang="zh-TW" sz="1800" b="1">
                <a:solidFill>
                  <a:schemeClr val="accent1">
                    <a:lumMod val="75000"/>
                  </a:schemeClr>
                </a:solidFill>
              </a:rPr>
              <a:t>How to Build &amp; Debug NXP EVB?</a:t>
            </a:r>
            <a:endParaRPr lang="en-US" altLang="zh-TW"/>
          </a:p>
          <a:p>
            <a:pPr lvl="1"/>
            <a:r>
              <a:rPr lang="en-US" altLang="zh-TW"/>
              <a:t>NXP MBDT (Model Based Design </a:t>
            </a:r>
            <a:r>
              <a:rPr lang="en-US" altLang="zh-TW" b="1">
                <a:solidFill>
                  <a:srgbClr val="FF0000"/>
                </a:solidFill>
              </a:rPr>
              <a:t>Toolbox</a:t>
            </a:r>
            <a:r>
              <a:rPr lang="en-US" altLang="zh-TW"/>
              <a:t>)</a:t>
            </a:r>
            <a:endParaRPr lang="en-US" altLang="zh-TW"/>
          </a:p>
          <a:p>
            <a:pPr lvl="2"/>
            <a:r>
              <a:rPr lang="en-US" altLang="zh-TW" sz="1400" b="1">
                <a:solidFill>
                  <a:srgbClr val="FF0000"/>
                </a:solidFill>
              </a:rPr>
              <a:t>Free</a:t>
            </a:r>
            <a:r>
              <a:rPr lang="en-US" altLang="zh-TW" sz="1400"/>
              <a:t> </a:t>
            </a:r>
            <a:endParaRPr lang="en-US" altLang="zh-TW" sz="1400"/>
          </a:p>
          <a:p>
            <a:pPr lvl="2"/>
            <a:r>
              <a:rPr lang="en-US" altLang="zh-TW" sz="1400"/>
              <a:t>NXP</a:t>
            </a:r>
            <a:r>
              <a:rPr sz="1400"/>
              <a:t>透過Matlab Language設計Toolbox，並將</a:t>
            </a:r>
            <a:r>
              <a:rPr lang="en-US" altLang="zh-TW" sz="1400"/>
              <a:t>S32DS</a:t>
            </a:r>
            <a:r>
              <a:rPr sz="1400"/>
              <a:t>所支援的</a:t>
            </a:r>
            <a:r>
              <a:rPr lang="en-US" altLang="zh-TW" sz="1400"/>
              <a:t>Define Pin</a:t>
            </a:r>
            <a:r>
              <a:rPr sz="1400"/>
              <a:t>、</a:t>
            </a:r>
            <a:r>
              <a:rPr lang="en-US" altLang="zh-TW" sz="1400"/>
              <a:t>Clock</a:t>
            </a:r>
            <a:r>
              <a:rPr sz="1400"/>
              <a:t>、</a:t>
            </a:r>
            <a:r>
              <a:rPr lang="en-US" altLang="zh-TW" sz="1400"/>
              <a:t>Code Generation etc (RTD)</a:t>
            </a:r>
            <a:r>
              <a:rPr sz="1400"/>
              <a:t>與Simulink Code</a:t>
            </a:r>
            <a:r>
              <a:rPr lang="en-US" altLang="zh-TW" sz="1400"/>
              <a:t>r</a:t>
            </a:r>
            <a:r>
              <a:rPr sz="1400"/>
              <a:t>整合</a:t>
            </a:r>
            <a:endParaRPr lang="en-US" altLang="zh-TW" sz="1400"/>
          </a:p>
          <a:p>
            <a:endParaRPr lang="en-US" altLang="zh-TW" sz="1400"/>
          </a:p>
        </p:txBody>
      </p:sp>
      <p:graphicFrame>
        <p:nvGraphicFramePr>
          <p:cNvPr id="12" name="圓桌 11"/>
          <p:cNvGraphicFramePr/>
          <p:nvPr/>
        </p:nvGraphicFramePr>
        <p:xfrm>
          <a:off x="972820" y="2219325"/>
          <a:ext cx="10246995" cy="206819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78255"/>
                <a:gridCol w="2989580"/>
                <a:gridCol w="2989580"/>
                <a:gridCol w="2989580"/>
              </a:tblGrid>
              <a:tr h="366395"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>
                          <a:sym typeface="+mn-ea"/>
                        </a:rPr>
                        <a:t>Simulink Coder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Embedded Coder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Stateflow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  <a:tr h="553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Simulink 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Relationship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Toolbox</a:t>
                      </a:r>
                      <a:endParaRPr lang="en-US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781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Purpose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+mn-ea"/>
                        </a:rPr>
                        <a:t>從 Simulink 模型生成 C/ C++ </a:t>
                      </a:r>
                      <a:endParaRPr lang="en-US" altLang="zh-TW" sz="14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基於 Simulink Coder 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優化所生成的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嵌入式 C Code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+mn-ea"/>
                        </a:rPr>
                        <a:t>主要為了圖形化複雜的狀態機和控制邏輯</a:t>
                      </a:r>
                      <a:endParaRPr lang="zh-TW" altLang="en-US" sz="1400" b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+mn-ea"/>
                        </a:rPr>
                        <a:t>可生成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+mn-ea"/>
                        </a:rPr>
                        <a:t>C code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366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0070C0"/>
                          </a:solidFill>
                        </a:rPr>
                        <a:t>Use</a:t>
                      </a:r>
                      <a:endParaRPr lang="en-US" altLang="zh-TW" sz="1400" b="1">
                        <a:solidFill>
                          <a:srgbClr val="0070C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x (NXP, TI, Arduino RTD)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o (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查看程式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 </a:t>
                      </a:r>
                      <a:r>
                        <a:rPr lang="en-US" altLang="zh-TW" sz="1400">
                          <a:sym typeface="+mn-ea"/>
                        </a:rPr>
                        <a:t> (</a:t>
                      </a:r>
                      <a:r>
                        <a:rPr lang="zh-TW" altLang="en-US" sz="1400">
                          <a:sym typeface="+mn-ea"/>
                        </a:rPr>
                        <a:t>邏輯設計</a:t>
                      </a:r>
                      <a:r>
                        <a:rPr lang="en-US" altLang="zh-TW" sz="1400">
                          <a:sym typeface="+mn-ea"/>
                        </a:rPr>
                        <a:t>)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176520" y="2138045"/>
            <a:ext cx="6134100" cy="2209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If - Else &amp; </a:t>
            </a:r>
            <a:r>
              <a:rPr lang="en-US" altLang="zh-TW">
                <a:solidFill>
                  <a:srgbClr val="FF0000"/>
                </a:solidFill>
              </a:rPr>
              <a:t>Array </a:t>
            </a:r>
            <a:r>
              <a:rPr lang="en-US" altLang="zh-TW"/>
              <a:t>Variable (1/2) </a:t>
            </a:r>
            <a:endParaRPr lang="en-US" altLang="zh-TW"/>
          </a:p>
        </p:txBody>
      </p:sp>
      <p:pic>
        <p:nvPicPr>
          <p:cNvPr id="6" name="內容版面配置區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8645" y="2477770"/>
            <a:ext cx="3991610" cy="398272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5175" y="1691640"/>
            <a:ext cx="8093075" cy="188975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>
                <a:sym typeface="+mn-ea"/>
              </a:rPr>
              <a:t>Data Store Memory</a:t>
            </a:r>
            <a:r>
              <a:rPr lang="zh-TW" altLang="en-US">
                <a:sym typeface="+mn-ea"/>
              </a:rPr>
              <a:t>物件</a:t>
            </a:r>
            <a:endParaRPr lang="en-US" altLang="zh-TW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Data Store Memory</a:t>
            </a:r>
            <a:r>
              <a:rPr lang="zh-TW" altLang="en-US">
                <a:sym typeface="+mn-ea"/>
              </a:rPr>
              <a:t>兩下後，跳出</a:t>
            </a:r>
            <a:r>
              <a:rPr lang="en-US" altLang="zh-TW">
                <a:sym typeface="+mn-ea"/>
              </a:rPr>
              <a:t>Block Parameters</a:t>
            </a:r>
            <a:r>
              <a:rPr lang="zh-TW" altLang="en-US">
                <a:sym typeface="+mn-ea"/>
              </a:rPr>
              <a:t>視窗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3. </a:t>
            </a:r>
            <a:r>
              <a:rPr lang="zh-TW" altLang="en-US">
                <a:sym typeface="+mn-ea"/>
              </a:rPr>
              <a:t>定義變數名稱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4. </a:t>
            </a:r>
            <a:r>
              <a:rPr lang="zh-TW" altLang="en-US">
                <a:sym typeface="+mn-ea"/>
              </a:rPr>
              <a:t>定義變數初始值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5. </a:t>
            </a:r>
            <a:r>
              <a:rPr lang="zh-TW" altLang="en-US">
                <a:sym typeface="+mn-ea"/>
              </a:rPr>
              <a:t>定義變數型態</a:t>
            </a:r>
            <a:endParaRPr lang="zh-TW" altLang="en-US">
              <a:sym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9925" y="1292860"/>
            <a:ext cx="61201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TW" altLang="en-US" sz="2000" b="1">
                <a:solidFill>
                  <a:schemeClr val="tx2"/>
                </a:solidFill>
                <a:sym typeface="+mn-ea"/>
              </a:rPr>
              <a:t>目標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1: </a:t>
            </a:r>
            <a:r>
              <a:rPr lang="zh-TW" altLang="en-US" sz="2000" b="1">
                <a:solidFill>
                  <a:schemeClr val="tx2"/>
                </a:solidFill>
                <a:sym typeface="+mn-ea"/>
              </a:rPr>
              <a:t>建立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Can Rx Data Buffer (</a:t>
            </a:r>
            <a:r>
              <a:rPr lang="zh-TW" altLang="en-US" sz="2000" b="1">
                <a:solidFill>
                  <a:schemeClr val="tx2"/>
                </a:solidFill>
                <a:sym typeface="+mn-ea"/>
              </a:rPr>
              <a:t>資料長度為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8bytes)</a:t>
            </a:r>
            <a:endParaRPr lang="en-US" altLang="zh-TW" sz="2000" b="1">
              <a:solidFill>
                <a:schemeClr val="tx2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28645" y="3669665"/>
            <a:ext cx="1941195" cy="283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784090" y="3332480"/>
            <a:ext cx="24085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600">
                <a:solidFill>
                  <a:srgbClr val="FF0000"/>
                </a:solidFill>
              </a:rPr>
              <a:t>也可輸入</a:t>
            </a:r>
            <a:r>
              <a:rPr lang="en-US" altLang="zh-TW" sz="1600">
                <a:solidFill>
                  <a:srgbClr val="FF0000"/>
                </a:solidFill>
              </a:rPr>
              <a:t>[0 0 0 0 0 0 0 0]</a:t>
            </a:r>
            <a:endParaRPr lang="en-US" altLang="zh-TW" sz="160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46245" y="6176645"/>
            <a:ext cx="824230" cy="283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80485" y="6092190"/>
            <a:ext cx="43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6. </a:t>
            </a:r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45" y="3581400"/>
            <a:ext cx="4253230" cy="93535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908290" y="3203575"/>
            <a:ext cx="3255645" cy="4508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7. </a:t>
            </a:r>
            <a:r>
              <a:rPr lang="zh-TW" altLang="en-US">
                <a:sym typeface="+mn-ea"/>
              </a:rPr>
              <a:t>完成</a:t>
            </a:r>
            <a:endParaRPr lang="zh-TW" altLang="en-US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If - Else &amp; 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Array </a:t>
            </a:r>
            <a:r>
              <a:rPr lang="en-US" altLang="zh-TW">
                <a:sym typeface="+mn-ea"/>
              </a:rPr>
              <a:t>Variable (2/2)</a:t>
            </a:r>
            <a:endParaRPr lang="zh-TW" altLang="en-US"/>
          </a:p>
        </p:txBody>
      </p:sp>
      <p:pic>
        <p:nvPicPr>
          <p:cNvPr id="11" name="內容版面配置區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8115" y="2948940"/>
            <a:ext cx="5227320" cy="35350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5175" y="1691640"/>
            <a:ext cx="8093075" cy="1170304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建立</a:t>
            </a:r>
            <a:r>
              <a:rPr lang="en-US" altLang="zh-TW">
                <a:sym typeface="+mn-ea"/>
              </a:rPr>
              <a:t>Data Store 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Write</a:t>
            </a:r>
            <a:r>
              <a:rPr lang="zh-TW" altLang="en-US">
                <a:sym typeface="+mn-ea"/>
              </a:rPr>
              <a:t>物件</a:t>
            </a:r>
            <a:endParaRPr lang="en-US" altLang="zh-TW"/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Data Store Write</a:t>
            </a:r>
            <a:r>
              <a:rPr lang="zh-TW" altLang="en-US">
                <a:sym typeface="+mn-ea"/>
              </a:rPr>
              <a:t>兩下後，跳出</a:t>
            </a:r>
            <a:r>
              <a:rPr lang="en-US" altLang="zh-TW">
                <a:sym typeface="+mn-ea"/>
              </a:rPr>
              <a:t>Block Parameters</a:t>
            </a:r>
            <a:r>
              <a:rPr lang="zh-TW" altLang="en-US">
                <a:sym typeface="+mn-ea"/>
              </a:rPr>
              <a:t>視窗</a:t>
            </a:r>
            <a:endParaRPr lang="zh-TW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3. </a:t>
            </a:r>
            <a:r>
              <a:rPr lang="zh-TW" altLang="en-US">
                <a:sym typeface="+mn-ea"/>
              </a:rPr>
              <a:t>定義變數名稱，然後指派欲存放的</a:t>
            </a:r>
            <a:r>
              <a:rPr lang="en-US" altLang="zh-TW">
                <a:sym typeface="+mn-ea"/>
              </a:rPr>
              <a:t>Buffer index</a:t>
            </a:r>
            <a:endParaRPr lang="zh-TW" altLang="en-US">
              <a:sym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9925" y="1292860"/>
            <a:ext cx="40614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TW" altLang="en-US" sz="2000" b="1">
                <a:solidFill>
                  <a:schemeClr val="tx2"/>
                </a:solidFill>
                <a:sym typeface="+mn-ea"/>
              </a:rPr>
              <a:t>目標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2: </a:t>
            </a:r>
            <a:r>
              <a:rPr lang="zh-TW" altLang="en-US" sz="2000" b="1">
                <a:solidFill>
                  <a:schemeClr val="tx2"/>
                </a:solidFill>
                <a:sym typeface="+mn-ea"/>
              </a:rPr>
              <a:t>將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Can Rx Data </a:t>
            </a:r>
            <a:r>
              <a:rPr lang="zh-TW" altLang="en-US" sz="2000" b="1">
                <a:solidFill>
                  <a:schemeClr val="tx2"/>
                </a:solidFill>
                <a:sym typeface="+mn-ea"/>
              </a:rPr>
              <a:t>放入</a:t>
            </a:r>
            <a:r>
              <a:rPr lang="en-US" altLang="zh-TW" sz="2000" b="1">
                <a:solidFill>
                  <a:schemeClr val="tx2"/>
                </a:solidFill>
                <a:sym typeface="+mn-ea"/>
              </a:rPr>
              <a:t>Buffer</a:t>
            </a:r>
            <a:endParaRPr lang="en-US" altLang="zh-TW" sz="2000" b="1">
              <a:solidFill>
                <a:schemeClr val="tx2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99870" y="4051935"/>
            <a:ext cx="1057910" cy="228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05435" y="3867785"/>
            <a:ext cx="112268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5. </a:t>
            </a:r>
            <a:r>
              <a:rPr lang="zh-TW" altLang="en-US">
                <a:sym typeface="+mn-ea"/>
              </a:rPr>
              <a:t>點一下</a:t>
            </a:r>
            <a:endParaRPr lang="zh-TW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60170" y="5902325"/>
            <a:ext cx="1057910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96315" y="5850890"/>
            <a:ext cx="415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6. 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82645" y="5921375"/>
            <a:ext cx="669290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80715" y="5662930"/>
            <a:ext cx="415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7. </a:t>
            </a: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051935" y="4038600"/>
            <a:ext cx="669290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681730" y="3935095"/>
            <a:ext cx="415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8. </a:t>
            </a:r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175125" y="6228715"/>
            <a:ext cx="669290" cy="255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822065" y="6157595"/>
            <a:ext cx="415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9. </a:t>
            </a:r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58150" y="746125"/>
            <a:ext cx="2790825" cy="25241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155305" y="1690370"/>
            <a:ext cx="2693670" cy="6356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352665" y="3270250"/>
            <a:ext cx="4605020" cy="1143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11. 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SPI_Flag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設為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1</a:t>
            </a:r>
            <a:endParaRPr lang="zh-TW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</a:rPr>
              <a:t>12. </a:t>
            </a:r>
            <a:r>
              <a:rPr lang="en-US" altLang="zh-TW"/>
              <a:t>if subsystem</a:t>
            </a:r>
            <a:r>
              <a:rPr lang="zh-TW" altLang="en-US"/>
              <a:t>內的邏輯就完成了</a:t>
            </a:r>
            <a:endParaRPr lang="zh-TW" altLang="en-US"/>
          </a:p>
          <a:p>
            <a:pPr>
              <a:lnSpc>
                <a:spcPct val="140000"/>
              </a:lnSpc>
            </a:pPr>
            <a:r>
              <a:rPr lang="zh-TW" altLang="en-US">
                <a:sym typeface="+mn-ea"/>
              </a:rPr>
              <a:t>另外，在</a:t>
            </a:r>
            <a:r>
              <a:rPr lang="en-US" altLang="zh-TW" b="1">
                <a:solidFill>
                  <a:schemeClr val="accent6"/>
                </a:solidFill>
                <a:sym typeface="+mn-ea"/>
              </a:rPr>
              <a:t>else</a:t>
            </a:r>
            <a:r>
              <a:rPr lang="en-US" altLang="zh-TW">
                <a:sym typeface="+mn-ea"/>
              </a:rPr>
              <a:t> subsystem</a:t>
            </a:r>
            <a:r>
              <a:rPr lang="zh-TW" altLang="en-US">
                <a:sym typeface="+mn-ea"/>
              </a:rPr>
              <a:t>新增</a:t>
            </a:r>
            <a:r>
              <a:rPr lang="en-US" altLang="zh-TW" b="1">
                <a:solidFill>
                  <a:schemeClr val="accent6"/>
                </a:solidFill>
                <a:sym typeface="+mn-ea"/>
              </a:rPr>
              <a:t>LED</a:t>
            </a:r>
            <a:r>
              <a:rPr lang="zh-TW" altLang="en-US" b="1">
                <a:solidFill>
                  <a:schemeClr val="accent6"/>
                </a:solidFill>
                <a:sym typeface="+mn-ea"/>
              </a:rPr>
              <a:t>閃爍</a:t>
            </a:r>
            <a:r>
              <a:rPr lang="zh-TW" altLang="en-US">
                <a:sym typeface="+mn-ea"/>
              </a:rPr>
              <a:t>功能</a:t>
            </a:r>
            <a:endParaRPr lang="zh-TW" altLang="en-US"/>
          </a:p>
        </p:txBody>
      </p:sp>
      <p:pic>
        <p:nvPicPr>
          <p:cNvPr id="21" name="內容版面配置區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48930" y="4375150"/>
            <a:ext cx="3008630" cy="2108835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760335" y="1351915"/>
            <a:ext cx="3620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TW" b="1">
                <a:solidFill>
                  <a:srgbClr val="FF0000"/>
                </a:solidFill>
                <a:sym typeface="+mn-ea"/>
              </a:rPr>
              <a:t>10. </a:t>
            </a:r>
            <a:r>
              <a:rPr lang="zh-TW" altLang="en-US">
                <a:sym typeface="+mn-ea"/>
              </a:rPr>
              <a:t>將變數與</a:t>
            </a:r>
            <a:r>
              <a:rPr lang="en-US" altLang="zh-TW">
                <a:sym typeface="+mn-ea"/>
              </a:rPr>
              <a:t>Data Store Write</a:t>
            </a:r>
            <a:r>
              <a:rPr lang="zh-TW" altLang="en-US">
                <a:sym typeface="+mn-ea"/>
              </a:rPr>
              <a:t>接線</a:t>
            </a:r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SPI Command (1/2)</a:t>
            </a:r>
            <a:endParaRPr lang="zh-TW" altLang="en-US"/>
          </a:p>
        </p:txBody>
      </p:sp>
      <p:graphicFrame>
        <p:nvGraphicFramePr>
          <p:cNvPr id="4" name="內容版面配置區 3"/>
          <p:cNvGraphicFramePr/>
          <p:nvPr>
            <p:ph idx="1"/>
          </p:nvPr>
        </p:nvGraphicFramePr>
        <p:xfrm>
          <a:off x="669925" y="1296035"/>
          <a:ext cx="10852785" cy="12179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05865"/>
                <a:gridCol w="1205865"/>
                <a:gridCol w="1205865"/>
                <a:gridCol w="1205865"/>
                <a:gridCol w="1205865"/>
                <a:gridCol w="1205865"/>
                <a:gridCol w="1205865"/>
                <a:gridCol w="1205865"/>
                <a:gridCol w="120586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Byte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1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2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3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4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5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6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7〜14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15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chemeClr val="accent1"/>
                          </a:solidFill>
                        </a:rPr>
                        <a:t>Name</a:t>
                      </a:r>
                      <a:endParaRPr lang="en-US" altLang="zh-TW" sz="1400" b="1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Head code</a:t>
                      </a:r>
                      <a:endParaRPr lang="en-US" altLang="zh-TW" sz="12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Length</a:t>
                      </a:r>
                      <a:endParaRPr lang="en-US" altLang="zh-TW" sz="1200" b="1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Command</a:t>
                      </a:r>
                      <a:endParaRPr lang="en-US" altLang="zh-TW" sz="1200" b="1"/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Send form</a:t>
                      </a:r>
                      <a:endParaRPr lang="en-US" altLang="zh-TW" sz="12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Can data</a:t>
                      </a:r>
                      <a:endParaRPr lang="en-US" altLang="zh-TW" sz="12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 b="1"/>
                        <a:t>CheckSum</a:t>
                      </a:r>
                      <a:endParaRPr lang="en-US" altLang="zh-TW" sz="1200" b="1"/>
                    </a:p>
                  </a:txBody>
                  <a:tcPr anchor="ctr" anchorCtr="0"/>
                </a:tc>
              </a:tr>
              <a:tr h="511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chemeClr val="accent1"/>
                          </a:solidFill>
                        </a:rPr>
                        <a:t>Value</a:t>
                      </a:r>
                      <a:endParaRPr lang="en-US" altLang="zh-TW" sz="1400" b="1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F1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0C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00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00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83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01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55 01 0B 0A 00 00 01 02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11</a:t>
                      </a:r>
                      <a:endParaRPr lang="en-US" altLang="zh-TW" sz="12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924685" y="1167130"/>
            <a:ext cx="7175500" cy="1476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563610" y="829945"/>
            <a:ext cx="8470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1600">
                <a:solidFill>
                  <a:srgbClr val="FF0000"/>
                </a:solidFill>
              </a:rPr>
              <a:t>固定</a:t>
            </a:r>
            <a:endParaRPr lang="zh-TW" altLang="en-US" sz="1600">
              <a:solidFill>
                <a:srgbClr val="FF0000"/>
              </a:solidFill>
            </a:endParaRPr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690" y="3550920"/>
            <a:ext cx="2360930" cy="29317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5088255"/>
            <a:ext cx="2619375" cy="154305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69925" y="4058920"/>
            <a:ext cx="2175510" cy="450849"/>
          </a:xfrm>
          <a:prstGeom prst="wedgeRectCallout">
            <a:avLst>
              <a:gd name="adj1" fmla="val 53002"/>
              <a:gd name="adj2" fmla="val 831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2.</a:t>
            </a:r>
            <a:r>
              <a:rPr lang="en-US" altLang="zh-TW">
                <a:sym typeface="+mn-ea"/>
              </a:rPr>
              <a:t> </a:t>
            </a:r>
            <a:r>
              <a:rPr lang="zh-TW" altLang="en-US">
                <a:sym typeface="+mn-ea"/>
              </a:rPr>
              <a:t>回到</a:t>
            </a:r>
            <a:r>
              <a:rPr lang="en-US" altLang="zh-TW">
                <a:sym typeface="+mn-ea"/>
              </a:rPr>
              <a:t>init function</a:t>
            </a:r>
            <a:endParaRPr lang="zh-TW" altLang="en-US">
              <a:sym typeface="+mn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25" y="4719955"/>
            <a:ext cx="2799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3. </a:t>
            </a:r>
            <a:r>
              <a:rPr lang="zh-TW" altLang="en-US">
                <a:sym typeface="+mn-ea"/>
              </a:rPr>
              <a:t>新增</a:t>
            </a:r>
            <a:r>
              <a:rPr lang="en-US" altLang="zh-TW">
                <a:sym typeface="+mn-ea"/>
              </a:rPr>
              <a:t>Block (Subsystem)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266565" y="2740660"/>
            <a:ext cx="298958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TW" b="1">
                <a:solidFill>
                  <a:srgbClr val="FF0000"/>
                </a:solidFill>
                <a:sym typeface="+mn-ea"/>
              </a:rPr>
              <a:t>4.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Block</a:t>
            </a:r>
            <a:r>
              <a:rPr lang="zh-TW" altLang="en-US">
                <a:sym typeface="+mn-ea"/>
              </a:rPr>
              <a:t>兩下後，定義</a:t>
            </a:r>
            <a:endParaRPr lang="zh-TW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TW">
                <a:sym typeface="+mn-ea"/>
              </a:rPr>
              <a:t>    SPI CMD</a:t>
            </a:r>
            <a:r>
              <a:rPr lang="zh-TW" altLang="en-US">
                <a:sym typeface="+mn-ea"/>
              </a:rPr>
              <a:t>初始值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3468370"/>
            <a:ext cx="2809875" cy="50482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69925" y="2823210"/>
            <a:ext cx="4184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建立一個存放</a:t>
            </a:r>
            <a:r>
              <a:rPr lang="en-US" altLang="zh-TW">
                <a:sym typeface="+mn-ea"/>
              </a:rPr>
              <a:t>SPI CMD</a:t>
            </a:r>
            <a:r>
              <a:rPr lang="zh-TW" altLang="en-US">
                <a:sym typeface="+mn-ea"/>
              </a:rPr>
              <a:t>的</a:t>
            </a:r>
            <a:r>
              <a:rPr lang="en-US" altLang="zh-TW">
                <a:sym typeface="+mn-ea"/>
              </a:rPr>
              <a:t>Array </a:t>
            </a:r>
            <a:endParaRPr lang="en-US" altLang="zh-TW">
              <a:sym typeface="+mn-ea"/>
            </a:endParaRPr>
          </a:p>
          <a:p>
            <a:r>
              <a:rPr lang="en-US" altLang="zh-TW">
                <a:sym typeface="+mn-ea"/>
              </a:rPr>
              <a:t>    (</a:t>
            </a:r>
            <a:r>
              <a:rPr lang="zh-TW" altLang="en-US">
                <a:sym typeface="+mn-ea"/>
              </a:rPr>
              <a:t>長度為</a:t>
            </a:r>
            <a:r>
              <a:rPr lang="en-US" altLang="zh-TW">
                <a:sym typeface="+mn-ea"/>
              </a:rPr>
              <a:t>15 bytes)</a:t>
            </a:r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504690" y="3545840"/>
            <a:ext cx="2514600" cy="3085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019290" y="5948680"/>
            <a:ext cx="99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 </a:t>
            </a:r>
            <a:r>
              <a:rPr lang="zh-TW" altLang="en-US">
                <a:solidFill>
                  <a:schemeClr val="tx1"/>
                </a:solidFill>
              </a:rPr>
              <a:t>完成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9" name="內容版面配置區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24470" y="3808095"/>
            <a:ext cx="3456305" cy="183769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776845" y="3666490"/>
            <a:ext cx="1081405" cy="7664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529195" y="2712720"/>
            <a:ext cx="425640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6. </a:t>
            </a:r>
            <a:r>
              <a:rPr lang="zh-TW" altLang="en-US">
                <a:solidFill>
                  <a:schemeClr val="tx1"/>
                </a:solidFill>
              </a:rPr>
              <a:t>回到</a:t>
            </a:r>
            <a:r>
              <a:rPr lang="en-US" altLang="zh-TW">
                <a:solidFill>
                  <a:schemeClr val="tx1"/>
                </a:solidFill>
              </a:rPr>
              <a:t>Main Function</a:t>
            </a:r>
            <a:r>
              <a:rPr lang="zh-TW" altLang="en-US">
                <a:solidFill>
                  <a:schemeClr val="tx1"/>
                </a:solidFill>
              </a:rPr>
              <a:t>中的</a:t>
            </a:r>
            <a:r>
              <a:rPr lang="en-US" altLang="zh-TW">
                <a:solidFill>
                  <a:schemeClr val="tx1"/>
                </a:solidFill>
              </a:rPr>
              <a:t>while-loop</a:t>
            </a:r>
            <a:endParaRPr lang="zh-TW" altLang="en-US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7.</a:t>
            </a:r>
            <a:r>
              <a:rPr lang="en-US" altLang="zh-TW">
                <a:solidFill>
                  <a:schemeClr val="tx1"/>
                </a:solidFill>
              </a:rPr>
              <a:t> </a:t>
            </a:r>
            <a:r>
              <a:rPr lang="zh-TW" altLang="en-US">
                <a:solidFill>
                  <a:schemeClr val="tx1"/>
                </a:solidFill>
              </a:rPr>
              <a:t>用</a:t>
            </a:r>
            <a:r>
              <a:rPr lang="en-US" altLang="zh-TW">
                <a:solidFill>
                  <a:schemeClr val="tx1"/>
                </a:solidFill>
              </a:rPr>
              <a:t>Data Store Read</a:t>
            </a:r>
            <a:r>
              <a:rPr lang="zh-TW" altLang="en-US">
                <a:solidFill>
                  <a:schemeClr val="tx1"/>
                </a:solidFill>
              </a:rPr>
              <a:t>讀取</a:t>
            </a:r>
            <a:r>
              <a:rPr lang="en-US" altLang="zh-TW">
                <a:solidFill>
                  <a:schemeClr val="tx1"/>
                </a:solidFill>
              </a:rPr>
              <a:t>SPI_Flag</a:t>
            </a:r>
            <a:r>
              <a:rPr lang="zh-TW" altLang="en-US">
                <a:solidFill>
                  <a:schemeClr val="tx1"/>
                </a:solidFill>
              </a:rPr>
              <a:t>狀態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048750" y="5741035"/>
            <a:ext cx="273685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accent1"/>
                </a:solidFill>
              </a:rPr>
              <a:t>Trigger Subsystem:</a:t>
            </a:r>
            <a:r>
              <a:rPr lang="en-US" sz="1400">
                <a:solidFill>
                  <a:schemeClr val="accent1"/>
                </a:solidFill>
              </a:rPr>
              <a:t> 0 -&gt; 1</a:t>
            </a:r>
            <a:endParaRPr lang="en-US" sz="140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400" b="1">
                <a:solidFill>
                  <a:srgbClr val="00B050"/>
                </a:solidFill>
              </a:rPr>
              <a:t>Enable Subsystem: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>
                <a:solidFill>
                  <a:srgbClr val="00B050"/>
                </a:solidFill>
              </a:rPr>
              <a:t>Always 1</a:t>
            </a:r>
            <a:endParaRPr lang="en-US" sz="140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935085" y="3767455"/>
            <a:ext cx="273685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sz="1000">
                <a:solidFill>
                  <a:srgbClr val="FF0000"/>
                </a:solidFill>
              </a:rPr>
              <a:t>if SPI_Flag status: 0 -&gt; 1</a:t>
            </a:r>
            <a:endParaRPr 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SPI Command (2/2)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25" y="1431290"/>
            <a:ext cx="10318750" cy="466852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669925" y="1158875"/>
            <a:ext cx="650367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8. </a:t>
            </a:r>
            <a:r>
              <a:rPr lang="zh-TW" altLang="en-US">
                <a:solidFill>
                  <a:schemeClr val="tx1"/>
                </a:solidFill>
              </a:rPr>
              <a:t>點擊</a:t>
            </a:r>
            <a:r>
              <a:rPr lang="en-US" altLang="zh-TW">
                <a:solidFill>
                  <a:schemeClr val="tx1"/>
                </a:solidFill>
              </a:rPr>
              <a:t>Trigger Subsystem</a:t>
            </a:r>
            <a:r>
              <a:rPr lang="zh-TW" altLang="en-US">
                <a:solidFill>
                  <a:schemeClr val="tx1"/>
                </a:solidFill>
              </a:rPr>
              <a:t>兩下後，開始設計邏輯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70125" y="2171065"/>
            <a:ext cx="3460115" cy="7029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930140" y="1692910"/>
            <a:ext cx="233172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TW" b="1">
                <a:solidFill>
                  <a:srgbClr val="FF0000"/>
                </a:solidFill>
              </a:rPr>
              <a:t>9. </a:t>
            </a:r>
            <a:r>
              <a:rPr lang="en-US">
                <a:solidFill>
                  <a:schemeClr val="tx1"/>
                </a:solidFill>
              </a:rPr>
              <a:t>SPI_Flag = 0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" y="2959100"/>
            <a:ext cx="3286760" cy="66040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247015" y="2959100"/>
            <a:ext cx="3553460" cy="661035"/>
          </a:xfrm>
          <a:prstGeom prst="wedgeRectCallout">
            <a:avLst>
              <a:gd name="adj1" fmla="val 47672"/>
              <a:gd name="adj2" fmla="val 63535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4775" y="3571875"/>
            <a:ext cx="249237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10. </a:t>
            </a:r>
            <a:r>
              <a:rPr lang="zh-TW" altLang="en-US">
                <a:solidFill>
                  <a:schemeClr val="tx1"/>
                </a:solidFill>
              </a:rPr>
              <a:t>將</a:t>
            </a:r>
            <a:r>
              <a:rPr lang="en-US" altLang="zh-TW">
                <a:solidFill>
                  <a:schemeClr val="tx1"/>
                </a:solidFill>
              </a:rPr>
              <a:t>Can Data</a:t>
            </a:r>
            <a:r>
              <a:rPr lang="zh-TW" altLang="en-US">
                <a:solidFill>
                  <a:schemeClr val="tx1"/>
                </a:solidFill>
              </a:rPr>
              <a:t>放入   </a:t>
            </a:r>
            <a:endParaRPr lang="zh-TW" altLang="en-US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>
                <a:solidFill>
                  <a:schemeClr val="tx1"/>
                </a:solidFill>
              </a:rPr>
              <a:t>      </a:t>
            </a:r>
            <a:r>
              <a:rPr lang="en-US" altLang="zh-TW">
                <a:solidFill>
                  <a:schemeClr val="tx1"/>
                </a:solidFill>
              </a:rPr>
              <a:t>Spi Cmd</a:t>
            </a:r>
            <a:r>
              <a:rPr lang="zh-TW" altLang="en-US">
                <a:solidFill>
                  <a:schemeClr val="tx1"/>
                </a:solidFill>
              </a:rPr>
              <a:t>指定位置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6625" y="4519930"/>
            <a:ext cx="6050280" cy="15792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74975" y="6042025"/>
            <a:ext cx="6242050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11. </a:t>
            </a:r>
            <a:r>
              <a:rPr lang="zh-TW" altLang="en-US">
                <a:solidFill>
                  <a:schemeClr val="tx1"/>
                </a:solidFill>
              </a:rPr>
              <a:t>建立</a:t>
            </a:r>
            <a:r>
              <a:rPr lang="en-US" altLang="zh-TW">
                <a:solidFill>
                  <a:schemeClr val="tx1"/>
                </a:solidFill>
              </a:rPr>
              <a:t>Matlab function</a:t>
            </a:r>
            <a:r>
              <a:rPr lang="zh-TW" altLang="en-US">
                <a:solidFill>
                  <a:schemeClr val="tx1"/>
                </a:solidFill>
              </a:rPr>
              <a:t>物件來引入</a:t>
            </a:r>
            <a:r>
              <a:rPr lang="en-US" altLang="zh-TW">
                <a:solidFill>
                  <a:schemeClr val="tx1"/>
                </a:solidFill>
              </a:rPr>
              <a:t>C Function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73265" y="2959100"/>
            <a:ext cx="4182110" cy="23145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751320" y="2563495"/>
            <a:ext cx="4826000" cy="395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TW" b="1">
                <a:solidFill>
                  <a:srgbClr val="FF0000"/>
                </a:solidFill>
              </a:rPr>
              <a:t>12. </a:t>
            </a:r>
            <a:r>
              <a:rPr lang="en-US">
                <a:solidFill>
                  <a:schemeClr val="tx1"/>
                </a:solidFill>
              </a:rPr>
              <a:t>SPI Cmd</a:t>
            </a:r>
            <a:r>
              <a:rPr lang="zh-TW" altLang="en-US">
                <a:solidFill>
                  <a:schemeClr val="tx1"/>
                </a:solidFill>
              </a:rPr>
              <a:t>定義完成後，透過</a:t>
            </a:r>
            <a:r>
              <a:rPr lang="en-US" altLang="zh-TW">
                <a:solidFill>
                  <a:schemeClr val="tx1"/>
                </a:solidFill>
              </a:rPr>
              <a:t>SPI</a:t>
            </a:r>
            <a:r>
              <a:rPr lang="zh-TW" altLang="en-US">
                <a:solidFill>
                  <a:schemeClr val="tx1"/>
                </a:solidFill>
              </a:rPr>
              <a:t>傳送給</a:t>
            </a:r>
            <a:r>
              <a:rPr lang="en-US" altLang="zh-TW">
                <a:solidFill>
                  <a:schemeClr val="tx1"/>
                </a:solidFill>
              </a:rPr>
              <a:t>PC</a:t>
            </a:r>
            <a:endParaRPr lang="en-US" altLang="zh-TW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Use </a:t>
            </a:r>
            <a:r>
              <a:rPr lang="en-US" altLang="zh-TW"/>
              <a:t>Own C Code (1/2)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0530" y="2445385"/>
            <a:ext cx="3712845" cy="9245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36110" y="1695450"/>
            <a:ext cx="7426960" cy="40392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14925" y="2595245"/>
            <a:ext cx="6696075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94960" y="3474720"/>
            <a:ext cx="1600835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394960" y="4020820"/>
            <a:ext cx="3143250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30530" y="2010410"/>
            <a:ext cx="4184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1. </a:t>
            </a:r>
            <a:r>
              <a:rPr lang="zh-TW" altLang="en-US">
                <a:sym typeface="+mn-ea"/>
              </a:rPr>
              <a:t>點擊</a:t>
            </a:r>
            <a:r>
              <a:rPr lang="en-US" altLang="zh-TW">
                <a:sym typeface="+mn-ea"/>
              </a:rPr>
              <a:t>Main Function</a:t>
            </a:r>
            <a:r>
              <a:rPr lang="zh-TW" altLang="en-US">
                <a:sym typeface="+mn-ea"/>
              </a:rPr>
              <a:t>兩下</a:t>
            </a:r>
            <a:endParaRPr lang="zh-TW" alt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14925" y="2085340"/>
            <a:ext cx="1276350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70525" y="1695450"/>
            <a:ext cx="2428875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436110" y="1222375"/>
            <a:ext cx="7240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3. </a:t>
            </a:r>
            <a:r>
              <a:rPr lang="zh-TW" altLang="en-US">
                <a:sym typeface="+mn-ea"/>
              </a:rPr>
              <a:t>以</a:t>
            </a:r>
            <a:r>
              <a:rPr lang="en-US" altLang="zh-TW" b="1">
                <a:solidFill>
                  <a:srgbClr val="FF0000"/>
                </a:solidFill>
                <a:sym typeface="+mn-ea"/>
              </a:rPr>
              <a:t>Matlab</a:t>
            </a:r>
            <a:r>
              <a:rPr lang="zh-TW" altLang="en-US" b="1">
                <a:solidFill>
                  <a:srgbClr val="FF0000"/>
                </a:solidFill>
                <a:sym typeface="+mn-ea"/>
              </a:rPr>
              <a:t>語言</a:t>
            </a:r>
            <a:r>
              <a:rPr lang="zh-TW" altLang="en-US">
                <a:sym typeface="+mn-ea"/>
              </a:rPr>
              <a:t>來撰寫程式，使用</a:t>
            </a:r>
            <a:r>
              <a:rPr lang="en-US" altLang="zh-TW">
                <a:sym typeface="+mn-ea"/>
              </a:rPr>
              <a:t>coder</a:t>
            </a:r>
            <a:r>
              <a:rPr lang="zh-TW" altLang="en-US">
                <a:sym typeface="+mn-ea"/>
              </a:rPr>
              <a:t>套件來呼叫</a:t>
            </a:r>
            <a:r>
              <a:rPr lang="en-US" altLang="zh-TW">
                <a:sym typeface="+mn-ea"/>
              </a:rPr>
              <a:t>C</a:t>
            </a:r>
            <a:r>
              <a:rPr lang="zh-TW" altLang="en-US">
                <a:sym typeface="+mn-ea"/>
              </a:rPr>
              <a:t>語言</a:t>
            </a:r>
            <a:endParaRPr lang="en-US" altLang="zh-TW">
              <a:sym typeface="+mn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62835" y="5734685"/>
            <a:ext cx="7240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4. </a:t>
            </a:r>
            <a:r>
              <a:rPr lang="zh-TW" altLang="en-US">
                <a:sym typeface="+mn-ea"/>
              </a:rPr>
              <a:t>撰寫完成後，</a:t>
            </a:r>
            <a:r>
              <a:rPr lang="en-US" altLang="zh-TW">
                <a:sym typeface="+mn-ea"/>
              </a:rPr>
              <a:t>Save</a:t>
            </a:r>
            <a:r>
              <a:rPr lang="zh-TW" altLang="en-US">
                <a:sym typeface="+mn-ea"/>
              </a:rPr>
              <a:t>。然後關閉跳出的</a:t>
            </a:r>
            <a:r>
              <a:rPr lang="en-US" altLang="zh-TW">
                <a:sym typeface="+mn-ea"/>
              </a:rPr>
              <a:t>Matlab</a:t>
            </a:r>
            <a:r>
              <a:rPr lang="zh-TW" altLang="en-US">
                <a:sym typeface="+mn-ea"/>
              </a:rPr>
              <a:t>視窗</a:t>
            </a:r>
            <a:endParaRPr lang="zh-TW" altLang="en-US">
              <a:sym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530" y="4239895"/>
            <a:ext cx="7240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2. </a:t>
            </a:r>
            <a:r>
              <a:rPr lang="zh-TW" altLang="en-US">
                <a:sym typeface="+mn-ea"/>
              </a:rPr>
              <a:t>跳出</a:t>
            </a:r>
            <a:r>
              <a:rPr lang="en-US" altLang="zh-TW">
                <a:sym typeface="+mn-ea"/>
              </a:rPr>
              <a:t>Matlab Function</a:t>
            </a:r>
            <a:r>
              <a:rPr lang="zh-TW" altLang="en-US">
                <a:sym typeface="+mn-ea"/>
              </a:rPr>
              <a:t>編輯視窗</a:t>
            </a:r>
            <a:endParaRPr lang="zh-TW" altLang="en-US"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Use Own C Code (2/2)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4700" y="1371600"/>
            <a:ext cx="10852150" cy="10026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03825" y="1609725"/>
            <a:ext cx="734060" cy="7645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44775" y="1241425"/>
            <a:ext cx="981710" cy="4508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71395" y="1003300"/>
            <a:ext cx="37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5. </a:t>
            </a:r>
            <a:endParaRPr lang="zh-TW" altLang="en-US">
              <a:sym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30445" y="2101850"/>
            <a:ext cx="37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6. </a:t>
            </a:r>
            <a:endParaRPr lang="zh-TW" altLang="en-US">
              <a:sym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895600"/>
            <a:ext cx="4890135" cy="384238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74700" y="2470150"/>
            <a:ext cx="7449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7.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跳出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Configuration Parameters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視窗，來為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C Code Add Path 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7750" y="4613275"/>
            <a:ext cx="981710" cy="127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84250" y="4060825"/>
            <a:ext cx="981710" cy="127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96595" y="3927475"/>
            <a:ext cx="351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8.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6595" y="4492625"/>
            <a:ext cx="351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9.</a:t>
            </a:r>
            <a:endParaRPr lang="en-US" altLang="zh-TW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1385" y="4239260"/>
            <a:ext cx="2269490" cy="9074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191385" y="5146675"/>
            <a:ext cx="3785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10. 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輸入存放</a:t>
            </a:r>
            <a:r>
              <a:rPr lang="en-US" altLang="zh-TW">
                <a:solidFill>
                  <a:schemeClr val="tx1"/>
                </a:solidFill>
                <a:sym typeface="+mn-ea"/>
              </a:rPr>
              <a:t>C Code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的資料夾名稱</a:t>
            </a:r>
            <a:endParaRPr lang="zh-TW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33850" y="6503670"/>
            <a:ext cx="453390" cy="2343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688715" y="6436360"/>
            <a:ext cx="445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b="1">
                <a:solidFill>
                  <a:srgbClr val="FF0000"/>
                </a:solidFill>
                <a:sym typeface="+mn-ea"/>
              </a:rPr>
              <a:t>11. </a:t>
            </a:r>
            <a:endParaRPr lang="zh-TW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372225" y="3394075"/>
            <a:ext cx="52546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sz="2400" b="1">
                <a:solidFill>
                  <a:srgbClr val="FF0000"/>
                </a:solidFill>
                <a:sym typeface="+mn-ea"/>
              </a:rPr>
              <a:t>12. </a:t>
            </a:r>
            <a:r>
              <a:rPr lang="zh-TW" altLang="en-US" sz="2400" b="1">
                <a:solidFill>
                  <a:schemeClr val="tx1"/>
                </a:solidFill>
                <a:sym typeface="+mn-ea"/>
              </a:rPr>
              <a:t>這樣引用</a:t>
            </a:r>
            <a:r>
              <a:rPr lang="en-US" altLang="zh-TW" sz="2400" b="1">
                <a:solidFill>
                  <a:schemeClr val="tx1"/>
                </a:solidFill>
                <a:sym typeface="+mn-ea"/>
              </a:rPr>
              <a:t>C Code</a:t>
            </a:r>
            <a:r>
              <a:rPr lang="zh-TW" altLang="en-US" sz="2400" b="1">
                <a:solidFill>
                  <a:schemeClr val="tx1"/>
                </a:solidFill>
                <a:sym typeface="+mn-ea"/>
              </a:rPr>
              <a:t>就完成了</a:t>
            </a:r>
            <a:r>
              <a:rPr lang="en-US" altLang="zh-TW" sz="2400" b="1">
                <a:solidFill>
                  <a:schemeClr val="tx1"/>
                </a:solidFill>
                <a:sym typeface="+mn-ea"/>
              </a:rPr>
              <a:t> </a:t>
            </a:r>
            <a:endParaRPr lang="en-US" altLang="zh-TW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9530" y="4664075"/>
            <a:ext cx="5200650" cy="78613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6399530" y="4295775"/>
            <a:ext cx="5254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tx1"/>
                </a:solidFill>
                <a:sym typeface="+mn-ea"/>
              </a:rPr>
              <a:t>CheckSumFunction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資料夾內的檔案：</a:t>
            </a:r>
            <a:endParaRPr lang="zh-TW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 sz="4000" b="1">
                <a:solidFill>
                  <a:schemeClr val="accent1">
                    <a:lumMod val="75000"/>
                  </a:schemeClr>
                </a:solidFill>
              </a:rPr>
              <a:t>Q &amp; A</a:t>
            </a:r>
            <a:endParaRPr lang="en-US" altLang="zh-TW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Non - AutoSAR </a:t>
            </a:r>
            <a:endParaRPr lang="en-US" altLang="zh-TW" sz="1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Q &amp; A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en-US" altLang="zh-TW"/>
              <a:t>Q1</a:t>
            </a:r>
            <a:r>
              <a:t>：可以用</a:t>
            </a:r>
            <a:r>
              <a:rPr lang="en-US" altLang="zh-TW" b="1">
                <a:solidFill>
                  <a:srgbClr val="FF0000"/>
                </a:solidFill>
              </a:rPr>
              <a:t>MBDT</a:t>
            </a:r>
            <a:r>
              <a:t>開發</a:t>
            </a:r>
            <a:r>
              <a:rPr b="1">
                <a:solidFill>
                  <a:srgbClr val="FF0000"/>
                </a:solidFill>
              </a:rPr>
              <a:t>非AutoSAR版本</a:t>
            </a:r>
            <a:r>
              <a:t>的</a:t>
            </a:r>
            <a:r>
              <a:rPr lang="en-US" altLang="zh-TW"/>
              <a:t>Code</a:t>
            </a:r>
            <a:r>
              <a:t>嗎</a:t>
            </a:r>
            <a:r>
              <a:rPr lang="en-US" altLang="zh-TW"/>
              <a:t>?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A1</a:t>
            </a:r>
            <a:r>
              <a:t>：</a:t>
            </a:r>
            <a:r>
              <a:rPr b="1">
                <a:solidFill>
                  <a:srgbClr val="FF0000"/>
                </a:solidFill>
              </a:rPr>
              <a:t>不能</a:t>
            </a:r>
            <a:endParaRPr b="1">
              <a:solidFill>
                <a:srgbClr val="FF0000"/>
              </a:solidFill>
            </a:endParaRPr>
          </a:p>
          <a:p>
            <a:pPr marL="0" indent="0">
              <a:buNone/>
            </a:pPr>
          </a:p>
          <a:p>
            <a:pPr marL="0" indent="0">
              <a:buNone/>
            </a:pPr>
            <a:r>
              <a:rPr lang="en-US" altLang="zh-TW"/>
              <a:t>Q2</a:t>
            </a:r>
            <a:r>
              <a:t>：可以用</a:t>
            </a:r>
            <a:r>
              <a:rPr b="1">
                <a:solidFill>
                  <a:srgbClr val="00B050"/>
                </a:solidFill>
              </a:rPr>
              <a:t>Simulink</a:t>
            </a:r>
            <a:r>
              <a:t>開發</a:t>
            </a:r>
            <a:r>
              <a:rPr b="1">
                <a:solidFill>
                  <a:srgbClr val="00B050"/>
                </a:solidFill>
              </a:rPr>
              <a:t>非AutoSAR版本</a:t>
            </a:r>
            <a:r>
              <a:t>的Code嗎</a:t>
            </a:r>
            <a:r>
              <a:rPr lang="en-US" altLang="zh-TW"/>
              <a:t>?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A2</a:t>
            </a:r>
            <a:r>
              <a:t>：</a:t>
            </a:r>
            <a:r>
              <a:rPr b="1">
                <a:solidFill>
                  <a:srgbClr val="00B050"/>
                </a:solidFill>
              </a:rPr>
              <a:t>可以</a:t>
            </a:r>
            <a:r>
              <a:t>，但目前有遇到</a:t>
            </a:r>
            <a:r>
              <a:rPr lang="en-US" altLang="zh-TW"/>
              <a:t>2</a:t>
            </a:r>
            <a:r>
              <a:t>種</a:t>
            </a:r>
            <a:r>
              <a:t>限制</a:t>
            </a:r>
          </a:p>
          <a:p>
            <a:pPr lvl="1"/>
            <a:r>
              <a:t>限制</a:t>
            </a:r>
            <a:r>
              <a:rPr lang="en-US" altLang="zh-TW"/>
              <a:t>1</a:t>
            </a:r>
            <a:r>
              <a:t>：無法用變數傳遞的方式來指派HW Object</a:t>
            </a:r>
          </a:p>
          <a:p>
            <a:pPr lvl="1"/>
            <a:endParaRPr lang="en-US" altLang="zh-TW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75" y="1539240"/>
            <a:ext cx="4210685" cy="210947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001000" y="3497580"/>
            <a:ext cx="197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chemeClr val="accent5"/>
                </a:solidFill>
              </a:rPr>
              <a:t>NXP MBDT Block</a:t>
            </a:r>
            <a:endParaRPr lang="en-US" altLang="zh-TW">
              <a:solidFill>
                <a:schemeClr val="accent5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7750" y="2707005"/>
            <a:ext cx="1381125" cy="180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13320" y="2887980"/>
            <a:ext cx="2465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400">
                <a:solidFill>
                  <a:srgbClr val="FF0000"/>
                </a:solidFill>
              </a:rPr>
              <a:t>下拉式選單來選擇</a:t>
            </a:r>
            <a:r>
              <a:rPr lang="en-US" altLang="zh-TW" sz="1400">
                <a:solidFill>
                  <a:srgbClr val="FF0000"/>
                </a:solidFill>
              </a:rPr>
              <a:t>HW Object</a:t>
            </a:r>
            <a:endParaRPr lang="en-US" altLang="zh-TW" sz="140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116705"/>
            <a:ext cx="7019925" cy="22910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9075" y="5005070"/>
            <a:ext cx="3324225" cy="5422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4489450"/>
            <a:ext cx="4638675" cy="1238250"/>
          </a:xfrm>
          <a:prstGeom prst="rect">
            <a:avLst/>
          </a:prstGeom>
        </p:spPr>
      </p:pic>
      <p:sp>
        <p:nvSpPr>
          <p:cNvPr id="15" name="矩形圖說文字 14"/>
          <p:cNvSpPr/>
          <p:nvPr/>
        </p:nvSpPr>
        <p:spPr>
          <a:xfrm>
            <a:off x="6610350" y="4433570"/>
            <a:ext cx="4972050" cy="1362075"/>
          </a:xfrm>
          <a:prstGeom prst="wedgeRectCallout">
            <a:avLst>
              <a:gd name="adj1" fmla="val -63358"/>
              <a:gd name="adj2" fmla="val -18624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667750" y="5110480"/>
            <a:ext cx="2457450" cy="3035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249670" y="5919470"/>
            <a:ext cx="5999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400">
                <a:solidFill>
                  <a:srgbClr val="FF0000"/>
                </a:solidFill>
              </a:rPr>
              <a:t>(</a:t>
            </a:r>
            <a:r>
              <a:rPr lang="zh-TW" altLang="en-US" sz="1400">
                <a:solidFill>
                  <a:srgbClr val="FF0000"/>
                </a:solidFill>
              </a:rPr>
              <a:t>無法使用</a:t>
            </a:r>
            <a:r>
              <a:rPr lang="en-US" altLang="zh-TW" sz="1400">
                <a:solidFill>
                  <a:srgbClr val="FF0000"/>
                </a:solidFill>
              </a:rPr>
              <a:t>String</a:t>
            </a:r>
            <a:r>
              <a:rPr lang="zh-TW" altLang="en-US" sz="1400">
                <a:solidFill>
                  <a:srgbClr val="FF0000"/>
                </a:solidFill>
              </a:rPr>
              <a:t>來傳入，所以還是要進入到</a:t>
            </a:r>
            <a:r>
              <a:rPr lang="en-US" altLang="zh-TW" sz="1400">
                <a:solidFill>
                  <a:srgbClr val="FF0000"/>
                </a:solidFill>
              </a:rPr>
              <a:t>Matlab Function</a:t>
            </a:r>
            <a:r>
              <a:rPr lang="zh-TW" altLang="en-US" sz="1400">
                <a:solidFill>
                  <a:srgbClr val="FF0000"/>
                </a:solidFill>
              </a:rPr>
              <a:t>來修訂</a:t>
            </a:r>
            <a:r>
              <a:rPr lang="en-US" altLang="zh-TW" sz="1400">
                <a:solidFill>
                  <a:srgbClr val="FF0000"/>
                </a:solidFill>
              </a:rPr>
              <a:t>)</a:t>
            </a:r>
            <a:endParaRPr lang="en-US" altLang="zh-TW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Q &amp; A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t>限制</a:t>
            </a:r>
            <a:r>
              <a:rPr lang="en-US" altLang="zh-TW"/>
              <a:t>2</a:t>
            </a:r>
            <a:r>
              <a:t>：Interrupt內的邏輯無法用拉的 </a:t>
            </a:r>
            <a:r>
              <a:rPr lang="en-US" altLang="zh-TW">
                <a:solidFill>
                  <a:srgbClr val="FF0000"/>
                </a:solidFill>
              </a:rPr>
              <a:t>(S-function Builder)</a:t>
            </a:r>
            <a:endParaRPr lang="en-US" altLang="zh-TW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733550"/>
            <a:ext cx="6048375" cy="17043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96100" y="2015490"/>
            <a:ext cx="4490085" cy="810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en-US" altLang="zh-TW">
                <a:solidFill>
                  <a:schemeClr val="accent5"/>
                </a:solidFill>
              </a:rPr>
              <a:t>MBDT Block + Function-Caller SubSystem</a:t>
            </a:r>
            <a:endParaRPr lang="en-US" altLang="zh-TW">
              <a:solidFill>
                <a:schemeClr val="accent5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TW">
                <a:solidFill>
                  <a:schemeClr val="accent5"/>
                </a:solidFill>
              </a:rPr>
              <a:t>(</a:t>
            </a:r>
            <a:r>
              <a:rPr lang="zh-TW" altLang="en-US">
                <a:solidFill>
                  <a:schemeClr val="accent5"/>
                </a:solidFill>
              </a:rPr>
              <a:t>中斷後的邏輯，繪製在</a:t>
            </a:r>
            <a:r>
              <a:rPr lang="en-US" altLang="zh-TW">
                <a:solidFill>
                  <a:schemeClr val="accent5"/>
                </a:solidFill>
              </a:rPr>
              <a:t>Subsystem</a:t>
            </a:r>
            <a:r>
              <a:rPr lang="en-US" altLang="zh-TW">
                <a:solidFill>
                  <a:schemeClr val="accent5"/>
                </a:solidFill>
              </a:rPr>
              <a:t>)</a:t>
            </a:r>
            <a:endParaRPr lang="en-US" altLang="zh-TW">
              <a:solidFill>
                <a:schemeClr val="accent5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95" y="4592320"/>
            <a:ext cx="1552575" cy="13620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0925" y="4141470"/>
            <a:ext cx="32181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1. </a:t>
            </a:r>
            <a:r>
              <a:rPr lang="zh-TW" altLang="en-US">
                <a:solidFill>
                  <a:schemeClr val="tx1"/>
                </a:solidFill>
              </a:rPr>
              <a:t>使用</a:t>
            </a:r>
            <a:r>
              <a:rPr lang="en-US" altLang="zh-TW">
                <a:solidFill>
                  <a:srgbClr val="FF0000"/>
                </a:solidFill>
              </a:rPr>
              <a:t> S-function Builder</a:t>
            </a:r>
            <a:r>
              <a:rPr lang="zh-TW" altLang="en-US">
                <a:solidFill>
                  <a:schemeClr val="tx1"/>
                </a:solidFill>
              </a:rPr>
              <a:t>物件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20" y="3342640"/>
            <a:ext cx="5687695" cy="33305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14900" y="4319270"/>
            <a:ext cx="1704975" cy="1600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19875" y="4893945"/>
            <a:ext cx="33451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>
                <a:solidFill>
                  <a:schemeClr val="tx1"/>
                </a:solidFill>
              </a:rPr>
              <a:t>以</a:t>
            </a:r>
            <a:r>
              <a:rPr lang="en-US" altLang="zh-TW">
                <a:solidFill>
                  <a:srgbClr val="FF0000"/>
                </a:solidFill>
              </a:rPr>
              <a:t>C</a:t>
            </a:r>
            <a:r>
              <a:rPr lang="zh-TW" altLang="en-US">
                <a:solidFill>
                  <a:schemeClr val="tx1"/>
                </a:solidFill>
              </a:rPr>
              <a:t>語言撰寫中斷程式內邏輯</a:t>
            </a:r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TW" sz="4000" b="1">
                <a:solidFill>
                  <a:schemeClr val="accent1">
                    <a:lumMod val="75000"/>
                  </a:schemeClr>
                </a:solidFill>
              </a:rPr>
              <a:t>Appendix - Can Msg Analysis</a:t>
            </a:r>
            <a:endParaRPr lang="en-US" altLang="zh-TW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69925" y="4511675"/>
            <a:ext cx="10852150" cy="2020570"/>
          </a:xfrm>
        </p:spPr>
        <p:txBody>
          <a:bodyPr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Raw Data</a:t>
            </a:r>
            <a:endParaRPr lang="en-US" altLang="zh-TW" sz="1800"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TW" sz="1800"/>
              <a:t>.DBC File</a:t>
            </a:r>
            <a:endParaRPr lang="en-US" altLang="zh-TW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Introduction</a:t>
            </a:r>
            <a:r>
              <a:rPr lang="en-US" altLang="zh-TW">
                <a:sym typeface="+mn-ea"/>
              </a:rPr>
              <a:t> (3/3)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TW" sz="1800" b="1">
                <a:solidFill>
                  <a:schemeClr val="accent1">
                    <a:lumMod val="75000"/>
                  </a:schemeClr>
                </a:solidFill>
              </a:rPr>
              <a:t>NXP MBDT</a:t>
            </a:r>
            <a:endParaRPr lang="en-US" altLang="zh-TW"/>
          </a:p>
          <a:p>
            <a:pPr lvl="1"/>
            <a:r>
              <a:rPr>
                <a:sym typeface="+mn-ea"/>
              </a:rPr>
              <a:t>不論何種MBDT版本，NXP目前都不支援非</a:t>
            </a:r>
            <a:r>
              <a:rPr lang="en-US" altLang="zh-TW">
                <a:sym typeface="+mn-ea"/>
              </a:rPr>
              <a:t>AutoSAR MCAL</a:t>
            </a:r>
            <a:r>
              <a:rPr>
                <a:sym typeface="+mn-ea"/>
              </a:rPr>
              <a:t>版本的程式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但</a:t>
            </a:r>
            <a:r>
              <a:rPr lang="en-US" altLang="zh-TW">
                <a:sym typeface="+mn-ea"/>
              </a:rPr>
              <a:t>NXP</a:t>
            </a:r>
            <a:r>
              <a:rPr>
                <a:sym typeface="+mn-ea"/>
              </a:rPr>
              <a:t>提供完整的RTD Code (即</a:t>
            </a:r>
            <a:r>
              <a:rPr lang="en-US" altLang="zh-TW">
                <a:sym typeface="+mn-ea"/>
              </a:rPr>
              <a:t>S32CT(Pin Define)</a:t>
            </a:r>
            <a:r>
              <a:rPr>
                <a:sym typeface="+mn-ea"/>
              </a:rPr>
              <a:t>所生成的程式</a:t>
            </a:r>
            <a:r>
              <a:rPr lang="en-US" altLang="zh-TW">
                <a:sym typeface="+mn-ea"/>
              </a:rPr>
              <a:t>)</a:t>
            </a:r>
            <a:endParaRPr lang="en-US" altLang="zh-TW">
              <a:sym typeface="+mn-ea"/>
            </a:endParaRPr>
          </a:p>
          <a:p>
            <a:pPr lvl="2"/>
            <a:r>
              <a:t>即可透過Simulink來引入RTD Code </a:t>
            </a:r>
            <a:r>
              <a:rPr lang="en-US" altLang="zh-TW"/>
              <a:t>(C Code)</a:t>
            </a:r>
            <a:endParaRPr lang="en-US" altLang="zh-TW"/>
          </a:p>
          <a:p>
            <a:pPr lvl="1"/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graphicFrame>
        <p:nvGraphicFramePr>
          <p:cNvPr id="4" name="圓桌 3"/>
          <p:cNvGraphicFramePr/>
          <p:nvPr/>
        </p:nvGraphicFramePr>
        <p:xfrm>
          <a:off x="669925" y="3184525"/>
          <a:ext cx="1145921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"/>
                <a:gridCol w="550545"/>
                <a:gridCol w="720090"/>
                <a:gridCol w="864235"/>
                <a:gridCol w="755650"/>
                <a:gridCol w="504190"/>
                <a:gridCol w="503555"/>
                <a:gridCol w="485140"/>
                <a:gridCol w="523240"/>
                <a:gridCol w="503555"/>
                <a:gridCol w="504190"/>
                <a:gridCol w="504190"/>
                <a:gridCol w="504190"/>
                <a:gridCol w="503555"/>
                <a:gridCol w="504190"/>
                <a:gridCol w="504190"/>
                <a:gridCol w="503555"/>
                <a:gridCol w="481330"/>
                <a:gridCol w="527685"/>
                <a:gridCol w="467995"/>
              </a:tblGrid>
              <a:tr h="457200">
                <a:tc rowSpan="2">
                  <a:txBody>
                    <a:bodyPr/>
                    <a:p>
                      <a:pPr algn="ctr">
                        <a:buNone/>
                      </a:pPr>
                      <a:endParaRPr lang="zh-TW" altLang="en-US" sz="1000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MBDT</a:t>
                      </a:r>
                      <a:endParaRPr lang="en-US" altLang="zh-TW" sz="1000"/>
                    </a:p>
                    <a:p>
                      <a:pPr algn="ctr">
                        <a:buNone/>
                      </a:pPr>
                      <a:endParaRPr lang="en-US" altLang="zh-TW" sz="1000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Matlab &amp; Simulink Version</a:t>
                      </a:r>
                      <a:endParaRPr lang="en-US" altLang="zh-TW" sz="1000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Bootloader</a:t>
                      </a:r>
                      <a:endParaRPr lang="en-US" altLang="zh-TW" sz="1000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Non-AutoSAR Function</a:t>
                      </a:r>
                      <a:endParaRPr lang="en-US" altLang="zh-TW" sz="1000"/>
                    </a:p>
                  </a:txBody>
                  <a:tcPr anchor="ctr" anchorCtr="0"/>
                </a:tc>
                <a:tc gridSpan="15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AutoSAR (MCAL)</a:t>
                      </a:r>
                      <a:endParaRPr lang="en-US" altLang="zh-TW" sz="1200"/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4864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DMA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WDG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I2C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MEM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ADC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CAN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DIO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ICU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GPT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LIN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MCL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PWM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SPI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UART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Reg/ Mem R/W</a:t>
                      </a:r>
                      <a:endParaRPr lang="en-US" altLang="zh-TW" sz="1000"/>
                    </a:p>
                  </a:txBody>
                  <a:tcPr anchor="ctr" anchorCtr="0"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Latest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1.5.0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R2021a-R2024a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1.4.0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/>
                        <a:t>R2021a - R2023a</a:t>
                      </a:r>
                      <a:endParaRPr lang="en-US" altLang="zh-TW" sz="1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 b="1"/>
                        <a:t>Ours</a:t>
                      </a:r>
                      <a:endParaRPr lang="en-US" altLang="zh-TW" sz="10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 b="1"/>
                        <a:t>1.4.0</a:t>
                      </a:r>
                      <a:endParaRPr lang="en-US" altLang="zh-TW" sz="10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000" b="1">
                          <a:solidFill>
                            <a:srgbClr val="FF0000"/>
                          </a:solidFill>
                        </a:rPr>
                        <a:t>R2020b</a:t>
                      </a:r>
                      <a:endParaRPr lang="en-US" altLang="zh-TW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 b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zh-TW" sz="14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>
                          <a:solidFill>
                            <a:schemeClr val="accent1"/>
                          </a:solidFill>
                        </a:rPr>
                        <a:t>-</a:t>
                      </a:r>
                      <a:endParaRPr lang="en-US" altLang="zh-TW" sz="140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>
                          <a:solidFill>
                            <a:schemeClr val="accent1"/>
                          </a:solidFill>
                        </a:rPr>
                        <a:t>-</a:t>
                      </a:r>
                      <a:endParaRPr lang="en-US" altLang="zh-TW" sz="140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>
                          <a:solidFill>
                            <a:schemeClr val="accent1"/>
                          </a:solidFill>
                        </a:rPr>
                        <a:t>-</a:t>
                      </a:r>
                      <a:endParaRPr lang="en-US" altLang="zh-TW" sz="1400">
                        <a:solidFill>
                          <a:schemeClr val="accent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400"/>
                        <a:t>o</a:t>
                      </a:r>
                      <a:endParaRPr lang="en-US" altLang="zh-TW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691505" y="5546725"/>
            <a:ext cx="427545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TW" altLang="en-US" sz="1400" b="1"/>
              <a:t>無法使用</a:t>
            </a:r>
            <a:r>
              <a:rPr lang="en-US" altLang="zh-TW" sz="1400" b="1"/>
              <a:t>MBDT ADC</a:t>
            </a:r>
            <a:r>
              <a:rPr lang="zh-TW" altLang="en-US" sz="1400" b="1"/>
              <a:t>，需使用</a:t>
            </a:r>
            <a:r>
              <a:rPr lang="en-US" altLang="zh-TW" sz="1400" b="1">
                <a:solidFill>
                  <a:srgbClr val="FF0000"/>
                </a:solidFill>
              </a:rPr>
              <a:t>Custom Block</a:t>
            </a:r>
            <a:endParaRPr lang="en-US" altLang="zh-TW" sz="1400" b="1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原因：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MBDT ADC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有使用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Simulink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來保存變數 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(.sldd)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(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無法訪問新版本所建立的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.sldd</a:t>
            </a: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檔案</a:t>
            </a:r>
            <a: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5691505" y="5497830"/>
            <a:ext cx="4208145" cy="1004570"/>
          </a:xfrm>
          <a:prstGeom prst="wedgeRectCallout">
            <a:avLst>
              <a:gd name="adj1" fmla="val -32718"/>
              <a:gd name="adj2" fmla="val -72056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graphicFrame>
        <p:nvGraphicFramePr>
          <p:cNvPr id="7" name="圓桌 6"/>
          <p:cNvGraphicFramePr/>
          <p:nvPr/>
        </p:nvGraphicFramePr>
        <p:xfrm>
          <a:off x="669925" y="5474970"/>
          <a:ext cx="3533140" cy="10274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66570"/>
                <a:gridCol w="1766570"/>
              </a:tblGrid>
              <a:tr h="344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MBDT Version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RTD Version</a:t>
                      </a:r>
                      <a:endParaRPr lang="en-US" altLang="zh-TW" sz="1200"/>
                    </a:p>
                  </a:txBody>
                  <a:tcPr anchor="ctr" anchorCtr="0"/>
                </a:tc>
              </a:tr>
              <a:tr h="337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1.5.0 (Latest)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4.0.0 P19</a:t>
                      </a:r>
                      <a:endParaRPr lang="en-US" altLang="zh-TW" sz="1200"/>
                    </a:p>
                  </a:txBody>
                  <a:tcPr anchor="ctr" anchorCtr="0"/>
                </a:tc>
              </a:tr>
              <a:tr h="344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1.4.0</a:t>
                      </a:r>
                      <a:endParaRPr lang="en-US" altLang="zh-TW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200"/>
                        <a:t>3.0.0 </a:t>
                      </a:r>
                      <a:endParaRPr lang="en-US" altLang="zh-TW" sz="12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" name="內容版面配置區 3"/>
          <p:cNvPicPr>
            <a:picLocks noChangeAspect="1"/>
          </p:cNvPicPr>
          <p:nvPr/>
        </p:nvPicPr>
        <p:blipFill>
          <a:blip r:embed="rId1"/>
          <a:srcRect l="15973" t="52274" r="24432" b="27006"/>
          <a:stretch>
            <a:fillRect/>
          </a:stretch>
        </p:blipFill>
        <p:spPr>
          <a:xfrm>
            <a:off x="4382770" y="1360805"/>
            <a:ext cx="6941185" cy="14458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Can Msg - Raw Data</a:t>
            </a:r>
            <a:endParaRPr lang="en-US" altLang="zh-TW"/>
          </a:p>
        </p:txBody>
      </p:sp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2"/>
          <a:srcRect r="41927"/>
          <a:stretch>
            <a:fillRect/>
          </a:stretch>
        </p:blipFill>
        <p:spPr>
          <a:xfrm>
            <a:off x="330835" y="1183005"/>
            <a:ext cx="3714115" cy="18021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20135" y="2047240"/>
            <a:ext cx="424815" cy="760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15305" y="1370330"/>
            <a:ext cx="2414270" cy="143637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524500" y="99250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TW" altLang="en-US">
                <a:solidFill>
                  <a:schemeClr val="accent5"/>
                </a:solidFill>
              </a:rPr>
              <a:t>目標</a:t>
            </a:r>
            <a:r>
              <a:rPr lang="en-US" altLang="zh-TW">
                <a:solidFill>
                  <a:schemeClr val="accent5"/>
                </a:solidFill>
              </a:rPr>
              <a:t>1: </a:t>
            </a:r>
            <a:r>
              <a:rPr lang="zh-TW" altLang="en-US">
                <a:solidFill>
                  <a:schemeClr val="accent5"/>
                </a:solidFill>
              </a:rPr>
              <a:t>打包成</a:t>
            </a:r>
            <a:r>
              <a:rPr lang="en-US" altLang="zh-TW">
                <a:solidFill>
                  <a:schemeClr val="accent5"/>
                </a:solidFill>
              </a:rPr>
              <a:t>Can Msg</a:t>
            </a:r>
            <a:endParaRPr lang="en-US" altLang="zh-TW">
              <a:solidFill>
                <a:schemeClr val="accent5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29320" y="1370330"/>
            <a:ext cx="2794635" cy="143637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529955" y="992505"/>
            <a:ext cx="279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TW" altLang="en-US">
                <a:solidFill>
                  <a:srgbClr val="00B050"/>
                </a:solidFill>
              </a:rPr>
              <a:t>目標</a:t>
            </a:r>
            <a:r>
              <a:rPr lang="en-US" altLang="zh-TW">
                <a:solidFill>
                  <a:srgbClr val="00B050"/>
                </a:solidFill>
              </a:rPr>
              <a:t>2: Can Msg</a:t>
            </a:r>
            <a:r>
              <a:rPr lang="zh-TW" altLang="en-US">
                <a:solidFill>
                  <a:srgbClr val="00B050"/>
                </a:solidFill>
              </a:rPr>
              <a:t>解析</a:t>
            </a:r>
            <a:endParaRPr lang="zh-TW" altLang="en-US">
              <a:solidFill>
                <a:srgbClr val="00B050"/>
              </a:solidFill>
            </a:endParaRPr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3"/>
          <a:srcRect l="47064" t="39413" r="30218" b="14234"/>
          <a:stretch>
            <a:fillRect/>
          </a:stretch>
        </p:blipFill>
        <p:spPr>
          <a:xfrm>
            <a:off x="330835" y="3111500"/>
            <a:ext cx="3098165" cy="343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79170" y="6195695"/>
            <a:ext cx="643890" cy="3498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979170" y="5827395"/>
            <a:ext cx="417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20" name="矩形 19"/>
          <p:cNvSpPr/>
          <p:nvPr/>
        </p:nvSpPr>
        <p:spPr>
          <a:xfrm>
            <a:off x="979170" y="3827145"/>
            <a:ext cx="643890" cy="3498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068705" y="3180080"/>
            <a:ext cx="300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 </a:t>
            </a:r>
            <a:r>
              <a:rPr lang="zh-TW" altLang="en-US">
                <a:solidFill>
                  <a:schemeClr val="tx1"/>
                </a:solidFill>
              </a:rPr>
              <a:t>開啟</a:t>
            </a:r>
            <a:r>
              <a:rPr lang="en-US" altLang="zh-TW">
                <a:solidFill>
                  <a:schemeClr val="tx1"/>
                </a:solidFill>
              </a:rPr>
              <a:t>Can Pack</a:t>
            </a:r>
            <a:r>
              <a:rPr lang="zh-TW" altLang="en-US">
                <a:solidFill>
                  <a:schemeClr val="tx1"/>
                </a:solidFill>
              </a:rPr>
              <a:t>設定視窗</a:t>
            </a:r>
            <a:r>
              <a:rPr lang="en-US" altLang="zh-TW">
                <a:solidFill>
                  <a:schemeClr val="tx1"/>
                </a:solidFill>
              </a:rPr>
              <a:t> </a:t>
            </a:r>
            <a:endParaRPr lang="en-US" altLang="zh-TW">
              <a:solidFill>
                <a:schemeClr val="tx1"/>
              </a:solidFill>
            </a:endParaRPr>
          </a:p>
        </p:txBody>
      </p:sp>
      <p:pic>
        <p:nvPicPr>
          <p:cNvPr id="23" name="內容版面配置區 3"/>
          <p:cNvPicPr>
            <a:picLocks noChangeAspect="1"/>
          </p:cNvPicPr>
          <p:nvPr/>
        </p:nvPicPr>
        <p:blipFill>
          <a:blip r:embed="rId4"/>
          <a:srcRect l="2477" t="22912" r="41007" b="3943"/>
          <a:stretch>
            <a:fillRect/>
          </a:stretch>
        </p:blipFill>
        <p:spPr>
          <a:xfrm>
            <a:off x="3896995" y="3125470"/>
            <a:ext cx="4994910" cy="35020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361815" y="3548380"/>
            <a:ext cx="805180" cy="1930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955415" y="4239895"/>
            <a:ext cx="1334770" cy="457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931785" y="4653280"/>
            <a:ext cx="404495" cy="2051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006215" y="5005070"/>
            <a:ext cx="4726305" cy="4330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345045" y="6422390"/>
            <a:ext cx="416560" cy="2051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290185" y="3032760"/>
            <a:ext cx="372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</a:t>
            </a:r>
            <a:r>
              <a:rPr lang="en-US" altLang="zh-TW"/>
              <a:t> </a:t>
            </a:r>
            <a:r>
              <a:rPr lang="zh-TW" altLang="en-US"/>
              <a:t>開啟</a:t>
            </a:r>
            <a:r>
              <a:rPr lang="en-US" altLang="zh-TW"/>
              <a:t>C</a:t>
            </a:r>
            <a:r>
              <a:rPr lang="en-US" altLang="zh-TW"/>
              <a:t>an Unpack </a:t>
            </a:r>
            <a:r>
              <a:rPr lang="zh-TW" altLang="en-US"/>
              <a:t>設定視窗</a:t>
            </a:r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112260" y="3267710"/>
            <a:ext cx="318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5.</a:t>
            </a: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928870" y="3912235"/>
            <a:ext cx="557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6.</a:t>
            </a:r>
            <a:r>
              <a:rPr lang="en-US" altLang="zh-TW"/>
              <a:t> Can Unpack </a:t>
            </a:r>
            <a:r>
              <a:rPr lang="zh-TW" altLang="en-US"/>
              <a:t>設定</a:t>
            </a:r>
            <a:r>
              <a:rPr lang="en-US" altLang="zh-TW"/>
              <a:t>ID, Length (</a:t>
            </a:r>
            <a:r>
              <a:rPr lang="zh-TW" altLang="en-US"/>
              <a:t>跟</a:t>
            </a:r>
            <a:r>
              <a:rPr lang="en-US" altLang="zh-TW"/>
              <a:t>Can Pack</a:t>
            </a:r>
            <a:r>
              <a:rPr lang="zh-TW" altLang="en-US"/>
              <a:t>一樣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33" name="文字方塊 32"/>
          <p:cNvSpPr txBox="1"/>
          <p:nvPr/>
        </p:nvSpPr>
        <p:spPr>
          <a:xfrm>
            <a:off x="7581265" y="4490085"/>
            <a:ext cx="40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7.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34" name="文字方塊 33"/>
          <p:cNvSpPr txBox="1"/>
          <p:nvPr/>
        </p:nvSpPr>
        <p:spPr>
          <a:xfrm>
            <a:off x="3669665" y="4807585"/>
            <a:ext cx="40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8.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35" name="文字方塊 34"/>
          <p:cNvSpPr txBox="1"/>
          <p:nvPr/>
        </p:nvSpPr>
        <p:spPr>
          <a:xfrm>
            <a:off x="7073265" y="6259195"/>
            <a:ext cx="40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9.</a:t>
            </a:r>
            <a:r>
              <a:rPr lang="en-US" altLang="zh-TW"/>
              <a:t> </a:t>
            </a:r>
            <a:endParaRPr lang="en-US" altLang="zh-TW"/>
          </a:p>
        </p:txBody>
      </p:sp>
      <p:sp>
        <p:nvSpPr>
          <p:cNvPr id="37" name="文字方塊 36"/>
          <p:cNvSpPr txBox="1"/>
          <p:nvPr/>
        </p:nvSpPr>
        <p:spPr>
          <a:xfrm>
            <a:off x="702945" y="3638550"/>
            <a:ext cx="40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 </a:t>
            </a:r>
            <a:endParaRPr lang="en-US" altLang="zh-TW">
              <a:solidFill>
                <a:schemeClr val="tx1"/>
              </a:solidFill>
            </a:endParaRPr>
          </a:p>
        </p:txBody>
      </p:sp>
      <p:pic>
        <p:nvPicPr>
          <p:cNvPr id="38" name="內容版面配置區 3"/>
          <p:cNvPicPr>
            <a:picLocks noChangeAspect="1"/>
          </p:cNvPicPr>
          <p:nvPr/>
        </p:nvPicPr>
        <p:blipFill>
          <a:blip r:embed="rId5"/>
          <a:srcRect l="60071" t="57299" r="25766" b="28946"/>
          <a:stretch>
            <a:fillRect/>
          </a:stretch>
        </p:blipFill>
        <p:spPr>
          <a:xfrm>
            <a:off x="9224010" y="4697095"/>
            <a:ext cx="2905125" cy="1538605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9105265" y="4439285"/>
            <a:ext cx="2023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10. </a:t>
            </a:r>
            <a:r>
              <a:rPr lang="en-US" altLang="zh-TW" b="1">
                <a:solidFill>
                  <a:schemeClr val="tx1"/>
                </a:solidFill>
              </a:rPr>
              <a:t>Finish </a:t>
            </a:r>
            <a:endParaRPr lang="en-US" altLang="zh-TW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Can Msg - .DBC File</a:t>
            </a:r>
            <a:endParaRPr lang="en-US" altLang="zh-TW"/>
          </a:p>
        </p:txBody>
      </p:sp>
      <p:pic>
        <p:nvPicPr>
          <p:cNvPr id="15" name="內容版面配置區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9960" y="1296035"/>
            <a:ext cx="10292080" cy="504126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34515" y="2194560"/>
            <a:ext cx="1259840" cy="2813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624965" y="1907540"/>
            <a:ext cx="52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 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4965" y="2475865"/>
            <a:ext cx="9192260" cy="2813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030845" y="2426970"/>
            <a:ext cx="240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 </a:t>
            </a:r>
            <a:r>
              <a:rPr lang="zh-TW" altLang="en-US">
                <a:solidFill>
                  <a:schemeClr val="tx1"/>
                </a:solidFill>
              </a:rPr>
              <a:t>匯入</a:t>
            </a:r>
            <a:r>
              <a:rPr lang="en-US" altLang="zh-TW">
                <a:solidFill>
                  <a:schemeClr val="tx1"/>
                </a:solidFill>
              </a:rPr>
              <a:t>.dbc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1885" y="3014345"/>
            <a:ext cx="9839325" cy="26885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61085" y="5702935"/>
            <a:ext cx="240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 </a:t>
            </a:r>
            <a:r>
              <a:rPr lang="zh-TW" altLang="en-US">
                <a:solidFill>
                  <a:schemeClr val="tx1"/>
                </a:solidFill>
              </a:rPr>
              <a:t>自動刷新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1515" y="6000115"/>
            <a:ext cx="735965" cy="2813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940040" y="5952490"/>
            <a:ext cx="52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4. </a:t>
            </a:r>
            <a:endParaRPr lang="en-US" altLang="zh-TW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 sz="4000" b="1">
                <a:solidFill>
                  <a:schemeClr val="accent1">
                    <a:lumMod val="75000"/>
                  </a:schemeClr>
                </a:solidFill>
              </a:rPr>
              <a:t>Create Simulink Project</a:t>
            </a:r>
            <a:endParaRPr lang="en-US" altLang="zh-TW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>
                <a:sym typeface="+mn-ea"/>
              </a:rPr>
              <a:t>Main Function</a:t>
            </a:r>
            <a:endParaRPr lang="en-US" altLang="zh-TW" sz="18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Create Simulink Project (1/4)</a:t>
            </a:r>
            <a:endParaRPr lang="en-US" altLang="zh-TW">
              <a:sym typeface="+mn-ea"/>
            </a:endParaRPr>
          </a:p>
        </p:txBody>
      </p:sp>
      <p:pic>
        <p:nvPicPr>
          <p:cNvPr id="4" name="內容版面配置區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5095" y="1296035"/>
            <a:ext cx="9401175" cy="5041265"/>
          </a:xfrm>
          <a:prstGeom prst="rect">
            <a:avLst/>
          </a:prstGeom>
        </p:spPr>
      </p:pic>
      <p:pic>
        <p:nvPicPr>
          <p:cNvPr id="3" name="內容版面配置區 3" descr="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14770" y="689610"/>
            <a:ext cx="3342640" cy="2282190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6414770" y="689610"/>
            <a:ext cx="3401060" cy="2282825"/>
          </a:xfrm>
          <a:prstGeom prst="wedgeRectCallout">
            <a:avLst>
              <a:gd name="adj1" fmla="val -67250"/>
              <a:gd name="adj2" fmla="val 1265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65175" y="2715260"/>
            <a:ext cx="15798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1.</a:t>
            </a:r>
            <a:r>
              <a:rPr lang="en-US" altLang="zh-TW">
                <a:solidFill>
                  <a:srgbClr val="FF0000"/>
                </a:solidFill>
              </a:rPr>
              <a:t> </a:t>
            </a:r>
            <a:r>
              <a:rPr lang="zh-TW" altLang="en-US">
                <a:solidFill>
                  <a:schemeClr val="tx1"/>
                </a:solidFill>
              </a:rPr>
              <a:t>打開</a:t>
            </a:r>
            <a:r>
              <a:rPr lang="en-US" altLang="zh-TW">
                <a:solidFill>
                  <a:schemeClr val="tx1"/>
                </a:solidFill>
              </a:rPr>
              <a:t>Matlab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79920" y="2971800"/>
            <a:ext cx="1757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2.</a:t>
            </a:r>
            <a:r>
              <a:rPr lang="en-US" altLang="zh-TW">
                <a:solidFill>
                  <a:srgbClr val="FF0000"/>
                </a:solidFill>
              </a:rPr>
              <a:t> </a:t>
            </a:r>
            <a:r>
              <a:rPr lang="zh-TW" altLang="en-US">
                <a:solidFill>
                  <a:schemeClr val="tx1"/>
                </a:solidFill>
              </a:rPr>
              <a:t>打開</a:t>
            </a:r>
            <a:r>
              <a:rPr lang="en-US" altLang="zh-TW">
                <a:solidFill>
                  <a:schemeClr val="tx1"/>
                </a:solidFill>
              </a:rPr>
              <a:t>Simulink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32610" y="2007870"/>
            <a:ext cx="2743200" cy="1752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493895" y="2007870"/>
            <a:ext cx="14389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400">
                <a:solidFill>
                  <a:srgbClr val="FF0000"/>
                </a:solidFill>
              </a:rPr>
              <a:t>Project FilePath</a:t>
            </a:r>
            <a:endParaRPr lang="en-US" altLang="zh-TW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Create Simulink Project (2/4)</a:t>
            </a:r>
            <a:endParaRPr lang="en-US" altLang="zh-TW">
              <a:sym typeface="+mn-ea"/>
            </a:endParaRPr>
          </a:p>
        </p:txBody>
      </p:sp>
      <p:pic>
        <p:nvPicPr>
          <p:cNvPr id="6" name="內容版面配置區 5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5420" y="1296035"/>
            <a:ext cx="9279890" cy="5041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1015" y="2800350"/>
            <a:ext cx="1132205" cy="7359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338445" y="250952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>
                <a:solidFill>
                  <a:srgbClr val="FF0000"/>
                </a:solidFill>
              </a:rPr>
              <a:t>3. </a:t>
            </a:r>
            <a:r>
              <a:rPr lang="zh-TW" altLang="en-US"/>
              <a:t>建立空白</a:t>
            </a:r>
            <a:r>
              <a:rPr lang="en-US" altLang="zh-TW"/>
              <a:t>Simulink Project</a:t>
            </a:r>
            <a:endParaRPr lang="en-US" altLang="zh-TW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INDEX" val="20187308"/>
  <p:tag name="KSO_WM_TEMPLATE_CATEGORY" val="custom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MODEL_TYPE" val="cover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8762</Words>
  <Application>WPS Presentation</Application>
  <PresentationFormat>宽屏</PresentationFormat>
  <Paragraphs>1010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Arial</vt:lpstr>
      <vt:lpstr>新細明體</vt:lpstr>
      <vt:lpstr>Wingdings</vt:lpstr>
      <vt:lpstr>Microsoft YaHei</vt:lpstr>
      <vt:lpstr>SimSun</vt:lpstr>
      <vt:lpstr>Arial Unicode MS</vt:lpstr>
      <vt:lpstr>新細明體</vt:lpstr>
      <vt:lpstr>Office 佈景主題​​</vt:lpstr>
      <vt:lpstr>Simulink MBDT</vt:lpstr>
      <vt:lpstr>Outline</vt:lpstr>
      <vt:lpstr>Introduction</vt:lpstr>
      <vt:lpstr>Introduction (1/3)</vt:lpstr>
      <vt:lpstr>Introduction (2/3)</vt:lpstr>
      <vt:lpstr>Introduction (3/3)</vt:lpstr>
      <vt:lpstr>Create Simulink Project</vt:lpstr>
      <vt:lpstr>Create Simulink Project (1/4)</vt:lpstr>
      <vt:lpstr>Create Simulink Project (2/4)</vt:lpstr>
      <vt:lpstr>Create Simulink Project (3/4)</vt:lpstr>
      <vt:lpstr>Create Simulink Project (4/4)</vt:lpstr>
      <vt:lpstr>Example Project</vt:lpstr>
      <vt:lpstr>System Architecture</vt:lpstr>
      <vt:lpstr>Example Project Hardware &amp; PIN Define</vt:lpstr>
      <vt:lpstr>Import MBDT Library Object (1/4)</vt:lpstr>
      <vt:lpstr>Import MBDT Library Object (2/4)</vt:lpstr>
      <vt:lpstr>Import MBDT Library Object (3/4)</vt:lpstr>
      <vt:lpstr>Import MBDT Library Object (4/4)</vt:lpstr>
      <vt:lpstr>Hardware Setting (1/2)</vt:lpstr>
      <vt:lpstr>Hardware Setting (2/2)</vt:lpstr>
      <vt:lpstr>PIN Define - S32CT (1/2)</vt:lpstr>
      <vt:lpstr>PIN Define - S32CT (2/2)</vt:lpstr>
      <vt:lpstr>Example Project Init Function</vt:lpstr>
      <vt:lpstr>Initialize Function (1/3) </vt:lpstr>
      <vt:lpstr>Initialize Function (2/3) </vt:lpstr>
      <vt:lpstr>Initialize Function (3/3) </vt:lpstr>
      <vt:lpstr>SPI Init - MBDT &amp; Terminator</vt:lpstr>
      <vt:lpstr>SPI Init - Create Subsystem</vt:lpstr>
      <vt:lpstr>CAN Init - Create Subsystem</vt:lpstr>
      <vt:lpstr>Code Generation (1/3)</vt:lpstr>
      <vt:lpstr>Code Generation (2/3)</vt:lpstr>
      <vt:lpstr>Code Generation (3/3)</vt:lpstr>
      <vt:lpstr>Code Generation - Priority Level (1/3)</vt:lpstr>
      <vt:lpstr>Code Generation - Priority Level (2/3)</vt:lpstr>
      <vt:lpstr>Code Generation - Priority Level (3/3)</vt:lpstr>
      <vt:lpstr>Can Transceiver Init - MBDT &amp; Constant (1/3)</vt:lpstr>
      <vt:lpstr>Can Transceiver Init - MBDT &amp; Constant (2/3)</vt:lpstr>
      <vt:lpstr>Can Transceiver Init - MBDT &amp; Constant (3/3)</vt:lpstr>
      <vt:lpstr>Example Project Interrupt Function</vt:lpstr>
      <vt:lpstr>Interrupt Function - Function-Call Subsystem</vt:lpstr>
      <vt:lpstr>Interrupt Function - Signal</vt:lpstr>
      <vt:lpstr>Interrupt Function - Data Store Memory (1/2)</vt:lpstr>
      <vt:lpstr>Interrupt Function - Data Store Memory (2/2)</vt:lpstr>
      <vt:lpstr>Interrupt Function - Variable View (1/4)</vt:lpstr>
      <vt:lpstr>Interrupt Function - Variable View (2/4)</vt:lpstr>
      <vt:lpstr>Interrupt Function - Variable View (3/4)</vt:lpstr>
      <vt:lpstr>Interrupt Function - Variable View (4/4)</vt:lpstr>
      <vt:lpstr>Example Project Function Logic</vt:lpstr>
      <vt:lpstr>If - Else  </vt:lpstr>
      <vt:lpstr>If - Else &amp; Array Variable (1/2) </vt:lpstr>
      <vt:lpstr>If - Else &amp; Array Variable (2/2)</vt:lpstr>
      <vt:lpstr>SPI Command (1/2)</vt:lpstr>
      <vt:lpstr>SPI Command (2/2)</vt:lpstr>
      <vt:lpstr>Use Own C Code (1/2)</vt:lpstr>
      <vt:lpstr>Use Own C Code (2/2)</vt:lpstr>
      <vt:lpstr>Q &amp; A</vt:lpstr>
      <vt:lpstr>Q &amp; A</vt:lpstr>
      <vt:lpstr>Q &amp; A</vt:lpstr>
      <vt:lpstr>Appendix - Can Msg Analysis</vt:lpstr>
      <vt:lpstr>Can Msg 解析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2GGTFQ2</dc:creator>
  <cp:lastModifiedBy>Pega_User</cp:lastModifiedBy>
  <cp:revision>650</cp:revision>
  <dcterms:created xsi:type="dcterms:W3CDTF">2018-07-25T09:21:00Z</dcterms:created>
  <dcterms:modified xsi:type="dcterms:W3CDTF">2024-11-25T08:25:43Z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1028-11.8.2.8372</vt:lpwstr>
  </property>
</Properties>
</file>